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58" r:id="rId5"/>
    <p:sldId id="264" r:id="rId6"/>
    <p:sldId id="266" r:id="rId7"/>
    <p:sldId id="265" r:id="rId8"/>
    <p:sldId id="267" r:id="rId9"/>
    <p:sldId id="268" r:id="rId10"/>
    <p:sldId id="269" r:id="rId11"/>
    <p:sldId id="270" r:id="rId12"/>
    <p:sldId id="271" r:id="rId13"/>
    <p:sldId id="273" r:id="rId14"/>
    <p:sldId id="272" r:id="rId15"/>
    <p:sldId id="274" r:id="rId16"/>
    <p:sldId id="262" r:id="rId1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156D14-7DE2-19F9-526E-3C8931438A52}" name="Jade Chen" initials="JC" userId="S::jade@crystalsensations.com::b9ab217b-3198-40cb-8e6e-6e3567a92a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1" d="100"/>
          <a:sy n="111"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71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A83D-1ED1-8844-CA01-923A99B23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8112E-50F8-D3FC-A965-DE6244001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1F126-7A18-BF79-9039-1EA493DCD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B8D75E-1625-6FDC-600B-4743EB2F5A25}"/>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93836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684CF-0307-78FE-080E-3ABD82E7A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BAFDB-35DD-BB21-A911-40A604023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A6877-EF98-3E6E-DD07-03740828FA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A556D-20A2-26F8-C276-FA71AFF42803}"/>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50286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6A81-12F9-77F4-07C6-B26357488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3B2A1-3140-6BC7-A3D2-3D651D82B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2E7B7-11B4-6ECD-2E46-681013986E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44A8CA-70AB-C784-7152-D71DACADBD39}"/>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4329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4E13-8795-A9DF-DC9C-309179F02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E08E0-1FD0-46FA-E80C-7A3527F25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0BCD5-BCC0-BE75-7D96-DD37A8770A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5E400D-4A4F-2585-EA75-E17C564F1674}"/>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324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4299-4DC1-F434-8C83-6C77C318A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0CD98-F926-31CA-A393-60DB2F270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C035E-810F-332E-A45E-D94716BC63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E3E76-7CE0-F04E-7379-F26663E2BC14}"/>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6441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F52B-65AF-C1C1-CECB-81A2AC87E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B52F9-8BE6-43AA-5F36-76A0FE5CB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68E30-12D1-6BE4-81F3-FA032B8552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474F3-B753-A477-3728-C0714D797B63}"/>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45610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59268-9651-9F6B-BF93-A52D0707D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B46FB-032C-A52F-C223-BCFFC49E8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B6EDB-82D5-A11C-B9FE-99F1EC7D5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7A60FE-30BC-5423-2DD0-BDDF5B874510}"/>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83140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EA91-3BBE-BF3B-4A77-FBD27A6C8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08615-401B-1B7A-2BE6-3EBE3410A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F9D1D-B38F-EA04-25DA-FAA1D88FE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375FB7-659C-88D9-C8B1-205F6741528B}"/>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75694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96CC0-85C6-EE04-5BF4-1FD42A6AD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A23DD-470B-3DF6-7E9F-FE90BB030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76454-6560-C106-4EB0-FD25982C3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A7BC26-773F-1B6D-2847-86364DEA1041}"/>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95262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44408-34B8-11E1-463C-C21449DB8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F1377-BE31-B5DF-F98B-DA6C65B4A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80A85-F456-2436-1980-2E0BE4D89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C45DD-BAEA-8528-C52A-B36B5C2A7FAE}"/>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08228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2FBE-12B5-8699-F98D-958C9D48A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07AA1-F50B-F1F6-9160-B9B4C3A4D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0B42D-E946-BF65-AE49-4880DDFB8D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6CAB1C-EB71-3E0D-EAC0-E1795805DA2E}"/>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26613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C2B1-9AAA-8A77-9302-981051277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5D6F5-4ABD-766D-9107-B39F28221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09272-AC77-E05C-DF10-4D5D0A2CF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1FB4C-3ECF-81F3-977F-45AB4BB1F1AD}"/>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7402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hyperlink" Target="http://www.crystalsensations.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B4A"/>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C9A84C"/>
          </a:solidFill>
          <a:ln w="12700">
            <a:solidFill>
              <a:srgbClr val="C9A84C"/>
            </a:solidFill>
            <a:prstDash val="solid"/>
          </a:ln>
        </p:spPr>
        <p:txBody>
          <a:bodyPr/>
          <a:lstStyle/>
          <a:p>
            <a:endParaRPr lang="en-CA"/>
          </a:p>
        </p:txBody>
      </p:sp>
      <p:sp>
        <p:nvSpPr>
          <p:cNvPr id="3" name="Text 1"/>
          <p:cNvSpPr/>
          <p:nvPr/>
        </p:nvSpPr>
        <p:spPr>
          <a:xfrm>
            <a:off x="1655409" y="-45720"/>
            <a:ext cx="8850702" cy="1783080"/>
          </a:xfrm>
          <a:prstGeom prst="rect">
            <a:avLst/>
          </a:prstGeom>
          <a:noFill/>
          <a:ln/>
        </p:spPr>
        <p:txBody>
          <a:bodyPr wrap="square" lIns="0" tIns="0" rIns="0" bIns="0" rtlCol="0" anchor="ctr"/>
          <a:lstStyle/>
          <a:p>
            <a:pPr marL="0" indent="0" algn="l">
              <a:buNone/>
            </a:pPr>
            <a:r>
              <a:rPr lang="en-US" sz="13000" b="1" dirty="0">
                <a:solidFill>
                  <a:srgbClr val="FFFFFF">
                    <a:alpha val="8000"/>
                  </a:srgbClr>
                </a:solidFill>
                <a:latin typeface="Georgia" pitchFamily="34" charset="0"/>
                <a:ea typeface="Georgia" pitchFamily="34" charset="-122"/>
                <a:cs typeface="Georgia" pitchFamily="34" charset="-120"/>
              </a:rPr>
              <a:t>CRYSTAL</a:t>
            </a:r>
            <a:endParaRPr lang="en-US" sz="13000" dirty="0"/>
          </a:p>
        </p:txBody>
      </p:sp>
      <p:sp>
        <p:nvSpPr>
          <p:cNvPr id="4" name="Shape 2"/>
          <p:cNvSpPr/>
          <p:nvPr/>
        </p:nvSpPr>
        <p:spPr>
          <a:xfrm>
            <a:off x="502920" y="457200"/>
            <a:ext cx="2560320" cy="822960"/>
          </a:xfrm>
          <a:prstGeom prst="rect">
            <a:avLst/>
          </a:prstGeom>
          <a:solidFill>
            <a:srgbClr val="FFFFFF">
              <a:alpha val="90000"/>
            </a:srgbClr>
          </a:solidFill>
          <a:ln w="12700">
            <a:solidFill>
              <a:srgbClr val="C9A84C"/>
            </a:solidFill>
            <a:prstDash val="solid"/>
          </a:ln>
        </p:spPr>
        <p:txBody>
          <a:bodyPr/>
          <a:lstStyle/>
          <a:p>
            <a:endParaRPr lang="en-CA"/>
          </a:p>
        </p:txBody>
      </p:sp>
      <p:sp>
        <p:nvSpPr>
          <p:cNvPr id="5" name="Text 3"/>
          <p:cNvSpPr/>
          <p:nvPr/>
        </p:nvSpPr>
        <p:spPr>
          <a:xfrm>
            <a:off x="502920" y="457200"/>
            <a:ext cx="2560320" cy="822960"/>
          </a:xfrm>
          <a:prstGeom prst="rect">
            <a:avLst/>
          </a:prstGeom>
          <a:noFill/>
          <a:ln/>
        </p:spPr>
        <p:txBody>
          <a:bodyPr wrap="square" lIns="0" tIns="0" rIns="0" bIns="0" rtlCol="0" anchor="ctr"/>
          <a:lstStyle/>
          <a:p>
            <a:pPr marL="0" indent="0" algn="ctr">
              <a:buNone/>
            </a:pPr>
            <a:r>
              <a:rPr lang="en-US" sz="1100" b="1" spc="300" dirty="0">
                <a:solidFill>
                  <a:srgbClr val="C9A84C"/>
                </a:solidFill>
                <a:latin typeface="Aptos Display" panose="020B0004020202020204" pitchFamily="34" charset="0"/>
                <a:ea typeface="Georgia" pitchFamily="34" charset="-122"/>
                <a:cs typeface="Georgia" pitchFamily="34" charset="-120"/>
              </a:rPr>
              <a:t>CRYSTAL SENSATIONS</a:t>
            </a:r>
            <a:endParaRPr lang="en-US" sz="1100" spc="300" dirty="0">
              <a:latin typeface="Aptos Display" panose="020B0004020202020204" pitchFamily="34" charset="0"/>
            </a:endParaRPr>
          </a:p>
        </p:txBody>
      </p:sp>
      <p:sp>
        <p:nvSpPr>
          <p:cNvPr id="6" name="Text 4"/>
          <p:cNvSpPr/>
          <p:nvPr/>
        </p:nvSpPr>
        <p:spPr>
          <a:xfrm>
            <a:off x="502920" y="1691640"/>
            <a:ext cx="7315200" cy="685800"/>
          </a:xfrm>
          <a:prstGeom prst="rect">
            <a:avLst/>
          </a:prstGeom>
          <a:noFill/>
          <a:ln/>
        </p:spPr>
        <p:txBody>
          <a:bodyPr wrap="square" lIns="0" tIns="0" rIns="0" bIns="0" rtlCol="0" anchor="ctr"/>
          <a:lstStyle/>
          <a:p>
            <a:pPr marL="0" indent="0" algn="l">
              <a:buNone/>
            </a:pPr>
            <a:r>
              <a:rPr lang="en-US" sz="4200" b="1" kern="0" spc="600" dirty="0">
                <a:solidFill>
                  <a:srgbClr val="C9A84C"/>
                </a:solidFill>
                <a:latin typeface="Aptos" panose="020B0004020202020204" pitchFamily="34" charset="0"/>
                <a:ea typeface="Georgia" pitchFamily="34" charset="-122"/>
                <a:cs typeface="Georgia" pitchFamily="34" charset="-120"/>
              </a:rPr>
              <a:t>PROMOTIONAL</a:t>
            </a:r>
            <a:endParaRPr lang="en-US" sz="4200" dirty="0">
              <a:latin typeface="Aptos" panose="020B0004020202020204" pitchFamily="34" charset="0"/>
            </a:endParaRPr>
          </a:p>
        </p:txBody>
      </p:sp>
      <p:sp>
        <p:nvSpPr>
          <p:cNvPr id="7" name="Text 5"/>
          <p:cNvSpPr/>
          <p:nvPr/>
        </p:nvSpPr>
        <p:spPr>
          <a:xfrm>
            <a:off x="502920" y="2331720"/>
            <a:ext cx="8229600" cy="1005840"/>
          </a:xfrm>
          <a:prstGeom prst="rect">
            <a:avLst/>
          </a:prstGeom>
          <a:noFill/>
          <a:ln/>
        </p:spPr>
        <p:txBody>
          <a:bodyPr wrap="square" lIns="0" tIns="0" rIns="0" bIns="0" rtlCol="0" anchor="ctr"/>
          <a:lstStyle/>
          <a:p>
            <a:pPr marL="0" indent="0" algn="l">
              <a:buNone/>
            </a:pPr>
            <a:r>
              <a:rPr lang="en-US" sz="5600" b="1" dirty="0">
                <a:solidFill>
                  <a:srgbClr val="FFFFFF"/>
                </a:solidFill>
                <a:latin typeface="Georgia" pitchFamily="34" charset="0"/>
                <a:ea typeface="Georgia" pitchFamily="34" charset="-122"/>
                <a:cs typeface="Georgia" pitchFamily="34" charset="-120"/>
              </a:rPr>
              <a:t>PRODUCT CATALOG</a:t>
            </a:r>
            <a:endParaRPr lang="en-US" sz="5600" dirty="0"/>
          </a:p>
        </p:txBody>
      </p:sp>
      <p:sp>
        <p:nvSpPr>
          <p:cNvPr id="8" name="Shape 6"/>
          <p:cNvSpPr/>
          <p:nvPr/>
        </p:nvSpPr>
        <p:spPr>
          <a:xfrm>
            <a:off x="502920" y="3401568"/>
            <a:ext cx="5029200" cy="36576"/>
          </a:xfrm>
          <a:prstGeom prst="rect">
            <a:avLst/>
          </a:prstGeom>
          <a:solidFill>
            <a:srgbClr val="C9A84C"/>
          </a:solidFill>
          <a:ln w="12700">
            <a:solidFill>
              <a:srgbClr val="C9A84C"/>
            </a:solidFill>
            <a:prstDash val="solid"/>
          </a:ln>
        </p:spPr>
        <p:txBody>
          <a:bodyPr/>
          <a:lstStyle/>
          <a:p>
            <a:endParaRPr lang="en-CA"/>
          </a:p>
        </p:txBody>
      </p:sp>
      <p:sp>
        <p:nvSpPr>
          <p:cNvPr id="9" name="Text 7"/>
          <p:cNvSpPr/>
          <p:nvPr/>
        </p:nvSpPr>
        <p:spPr>
          <a:xfrm>
            <a:off x="502920" y="3566160"/>
            <a:ext cx="8229600" cy="457200"/>
          </a:xfrm>
          <a:prstGeom prst="rect">
            <a:avLst/>
          </a:prstGeom>
          <a:noFill/>
          <a:ln/>
        </p:spPr>
        <p:txBody>
          <a:bodyPr wrap="square" lIns="0" tIns="0" rIns="0" bIns="0" rtlCol="0" anchor="ctr"/>
          <a:lstStyle/>
          <a:p>
            <a:pPr marL="0" indent="0" algn="l">
              <a:buNone/>
            </a:pPr>
            <a:r>
              <a:rPr lang="en-US" i="1" dirty="0">
                <a:solidFill>
                  <a:srgbClr val="C8D4E8"/>
                </a:solidFill>
                <a:latin typeface="Aptos" panose="020B0004020202020204" pitchFamily="34" charset="0"/>
                <a:ea typeface="Georgia" pitchFamily="34" charset="-122"/>
                <a:cs typeface="Georgia" pitchFamily="34" charset="-120"/>
              </a:rPr>
              <a:t>Premium Crystal Awards &amp; Recognition Pieces</a:t>
            </a:r>
            <a:endParaRPr lang="en-US" dirty="0">
              <a:latin typeface="Aptos" panose="020B0004020202020204" pitchFamily="34" charset="0"/>
            </a:endParaRPr>
          </a:p>
        </p:txBody>
      </p:sp>
      <p:sp>
        <p:nvSpPr>
          <p:cNvPr id="10" name="Text 8"/>
          <p:cNvSpPr/>
          <p:nvPr/>
        </p:nvSpPr>
        <p:spPr>
          <a:xfrm>
            <a:off x="502920" y="4160520"/>
            <a:ext cx="10058400" cy="411480"/>
          </a:xfrm>
          <a:prstGeom prst="rect">
            <a:avLst/>
          </a:prstGeom>
          <a:noFill/>
          <a:ln/>
        </p:spPr>
        <p:txBody>
          <a:bodyPr wrap="square" lIns="0" tIns="0" rIns="0" bIns="0" rtlCol="0" anchor="ctr"/>
          <a:lstStyle/>
          <a:p>
            <a:pPr marL="0" indent="0" algn="l">
              <a:buNone/>
            </a:pPr>
            <a:r>
              <a:rPr lang="en-US" sz="1300" b="1" dirty="0">
                <a:solidFill>
                  <a:srgbClr val="C9A84C"/>
                </a:solidFill>
                <a:latin typeface="Aptos" panose="020B0004020202020204" pitchFamily="34" charset="0"/>
                <a:ea typeface="Calibri" pitchFamily="34" charset="-122"/>
                <a:cs typeface="Calibri" pitchFamily="34" charset="-120"/>
              </a:rPr>
              <a:t>Limited Availability  </a:t>
            </a:r>
            <a:r>
              <a:rPr lang="en-US" sz="1300" dirty="0">
                <a:solidFill>
                  <a:srgbClr val="B0BFCF"/>
                </a:solidFill>
                <a:latin typeface="Aptos" panose="020B0004020202020204" pitchFamily="34" charset="0"/>
                <a:ea typeface="Calibri" pitchFamily="34" charset="-122"/>
                <a:cs typeface="Calibri" pitchFamily="34" charset="-120"/>
              </a:rPr>
              <a:t>  |  First Come, First Served  |  Volume Discounts Available</a:t>
            </a:r>
            <a:endParaRPr lang="en-US" sz="1300" dirty="0">
              <a:latin typeface="Aptos" panose="020B0004020202020204" pitchFamily="34" charset="0"/>
            </a:endParaRPr>
          </a:p>
        </p:txBody>
      </p:sp>
      <p:sp>
        <p:nvSpPr>
          <p:cNvPr id="11" name="Shape 9"/>
          <p:cNvSpPr/>
          <p:nvPr/>
        </p:nvSpPr>
        <p:spPr>
          <a:xfrm>
            <a:off x="0" y="6309360"/>
            <a:ext cx="12161520" cy="548640"/>
          </a:xfrm>
          <a:prstGeom prst="rect">
            <a:avLst/>
          </a:prstGeom>
          <a:solidFill>
            <a:srgbClr val="C9A84C">
              <a:alpha val="85000"/>
            </a:srgbClr>
          </a:solidFill>
          <a:ln w="12700">
            <a:solidFill>
              <a:srgbClr val="C9A84C"/>
            </a:solidFill>
            <a:prstDash val="solid"/>
          </a:ln>
        </p:spPr>
        <p:txBody>
          <a:bodyPr/>
          <a:lstStyle/>
          <a:p>
            <a:endParaRPr lang="en-CA"/>
          </a:p>
        </p:txBody>
      </p:sp>
      <p:sp>
        <p:nvSpPr>
          <p:cNvPr id="12" name="Text 10"/>
          <p:cNvSpPr/>
          <p:nvPr/>
        </p:nvSpPr>
        <p:spPr>
          <a:xfrm>
            <a:off x="365760" y="6309360"/>
            <a:ext cx="11430000" cy="548640"/>
          </a:xfrm>
          <a:prstGeom prst="rect">
            <a:avLst/>
          </a:prstGeom>
          <a:noFill/>
          <a:ln/>
        </p:spPr>
        <p:txBody>
          <a:bodyPr wrap="square" lIns="0" tIns="0" rIns="0" bIns="0" rtlCol="0" anchor="ctr"/>
          <a:lstStyle/>
          <a:p>
            <a:pPr marL="0" indent="0" algn="ctr">
              <a:buNone/>
            </a:pPr>
            <a:r>
              <a:rPr lang="en-US" sz="1100" dirty="0">
                <a:solidFill>
                  <a:srgbClr val="1A2B4A"/>
                </a:solidFill>
                <a:latin typeface="Calibri" pitchFamily="34" charset="0"/>
                <a:ea typeface="Calibri" pitchFamily="34" charset="-122"/>
                <a:cs typeface="Calibri" pitchFamily="34" charset="-120"/>
              </a:rPr>
              <a:t>www.crystalsensations.com  ·  sales@crystalsensations.com  ·  1-855-946-4832</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A644F973-23C3-91C8-1867-8997EF7EBEB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E9666E1-718A-878D-A1D9-BD6954BAE1FB}"/>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52C10F64-F85A-01F9-9C0F-E9EC8EE58696}"/>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C8CA7999-C58A-E72B-4187-0234A4E0F0DE}"/>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E4D03607-0461-7F62-8817-3DBABD17658E}"/>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DFB892F3-EA9B-4613-1D78-5F4FA4427B82}"/>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8865B565-D724-6E2C-8D98-86AA56D29C84}"/>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5EBD2EA1-2C80-28E3-AC34-F33EB697C617}"/>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WB3MRWGS</a:t>
            </a:r>
          </a:p>
          <a:p>
            <a:pPr algn="ctr"/>
            <a:r>
              <a:rPr lang="en-US" sz="1000" i="1" dirty="0">
                <a:solidFill>
                  <a:srgbClr val="8A92A0"/>
                </a:solidFill>
                <a:latin typeface="Calibri" pitchFamily="34" charset="0"/>
                <a:ea typeface="Calibri" pitchFamily="34" charset="-122"/>
                <a:cs typeface="Calibri" pitchFamily="34" charset="-120"/>
              </a:rPr>
              <a:t>Crystal Tapered Rectangle Wine Bottle Stopper with Glass Stem 1-1/8 x 1-1/8 x 1-7/8  </a:t>
            </a:r>
            <a:endParaRPr lang="en-US" sz="1000" dirty="0"/>
          </a:p>
        </p:txBody>
      </p:sp>
      <p:sp>
        <p:nvSpPr>
          <p:cNvPr id="15" name="Shape 13">
            <a:extLst>
              <a:ext uri="{FF2B5EF4-FFF2-40B4-BE49-F238E27FC236}">
                <a16:creationId xmlns:a16="http://schemas.microsoft.com/office/drawing/2014/main" id="{2F5A8B1B-FFFC-447B-E1B6-FB1FFC82FC90}"/>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5D5AE2C1-CFCB-78CC-D4E5-8F146200C486}"/>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EA045E10-AEF1-302E-1CDB-B1C6D254741F}"/>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HOSPITALITY, CORPORATE, FINANCE, PERSONAL MILESTONES / WEDDING</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159A67D9-5DB1-6C3B-4FB5-445B49C60BFD}"/>
              </a:ext>
            </a:extLst>
          </p:cNvPr>
          <p:cNvSpPr/>
          <p:nvPr/>
        </p:nvSpPr>
        <p:spPr>
          <a:xfrm>
            <a:off x="5434032" y="1427068"/>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A crystal wine stopper engraved with a vineyard, label, or landmark is something a sommelier or restaurateur displays proudly, not stuffs in a drawer. On-brand, on-industry, and genuinely worth keeping.</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"[Winery/Restaurant name]. Est. [Year]. Every bottle tells a story."</a:t>
            </a:r>
          </a:p>
        </p:txBody>
      </p:sp>
      <p:sp>
        <p:nvSpPr>
          <p:cNvPr id="19" name="Shape 17">
            <a:extLst>
              <a:ext uri="{FF2B5EF4-FFF2-40B4-BE49-F238E27FC236}">
                <a16:creationId xmlns:a16="http://schemas.microsoft.com/office/drawing/2014/main" id="{ACF5E277-4A93-6245-FD06-AB94CBE53A9E}"/>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E49C1728-EFA4-A6E2-2BA9-05CFCF33CFA4}"/>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1ACC4769-CE5F-A870-63EA-82074243C9B6}"/>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7105DBD0-D872-3E6A-BE95-D0E607EF0877}"/>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2.8 W x 2.8 D x 4.7 H (cm)</a:t>
            </a:r>
            <a:endParaRPr lang="en-US" sz="1200" dirty="0"/>
          </a:p>
        </p:txBody>
      </p:sp>
      <p:sp>
        <p:nvSpPr>
          <p:cNvPr id="23" name="Shape 21">
            <a:extLst>
              <a:ext uri="{FF2B5EF4-FFF2-40B4-BE49-F238E27FC236}">
                <a16:creationId xmlns:a16="http://schemas.microsoft.com/office/drawing/2014/main" id="{6D50B492-03E9-4A37-8742-5093E59F18F9}"/>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4AB44282-0F55-8015-37F0-D8743E760904}"/>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65EFDB18-49CF-CE6F-3B98-EF98429BAE7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87AB870E-FE46-D1C8-BBD8-7CD65BA8DDAE}"/>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350B4E87-5D10-01F1-3437-C2BAE5EA2E2F}"/>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B2213756-2377-95CF-79EA-2FDCA71428A4}"/>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0086E963-6150-00FC-2F71-63FBD9D04034}"/>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8E89F359-A223-828D-0B50-13197D2D20E8}"/>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61F3E909-0B67-F460-EBC0-FAE7411BE35D}"/>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BF6541BF-8A78-2E16-A376-5D419542BDA5}"/>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07EC7108-412C-B916-2C88-3A36520793D4}"/>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$18.05</a:t>
            </a:r>
            <a:endParaRPr lang="en-US" sz="2000" dirty="0"/>
          </a:p>
        </p:txBody>
      </p:sp>
      <p:sp>
        <p:nvSpPr>
          <p:cNvPr id="34" name="Text 32">
            <a:extLst>
              <a:ext uri="{FF2B5EF4-FFF2-40B4-BE49-F238E27FC236}">
                <a16:creationId xmlns:a16="http://schemas.microsoft.com/office/drawing/2014/main" id="{E3F2BEAA-861E-334D-69E3-58E61D9D4E74}"/>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D1D34037-0768-60EA-8304-D24A62910D88}"/>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0842C53C-22DD-9B72-AEB3-79B1AB4C7FCB}"/>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169E2079-28CB-C754-F144-8891013FE9D3}"/>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94EC63D8-163C-8DB8-3C5B-E0EFBA52E3AD}"/>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$16.61</a:t>
            </a:r>
            <a:endParaRPr lang="en-US" sz="2000" dirty="0"/>
          </a:p>
        </p:txBody>
      </p:sp>
      <p:sp>
        <p:nvSpPr>
          <p:cNvPr id="39" name="Text 37">
            <a:extLst>
              <a:ext uri="{FF2B5EF4-FFF2-40B4-BE49-F238E27FC236}">
                <a16:creationId xmlns:a16="http://schemas.microsoft.com/office/drawing/2014/main" id="{4DB0B966-74C7-0F4E-5BA9-5F6E1CC2B904}"/>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1AC7E3FF-4856-9B0A-4B02-C5DD87F27036}"/>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E87CA22A-DB23-E3A8-E8E5-B8C857F93C8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D8784189-73A6-B190-695A-3646ED0270D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6DC1ACF6-F4E9-0532-44D6-FA99AC1D14D1}"/>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$15.89</a:t>
            </a:r>
            <a:endParaRPr lang="en-US" sz="2000" dirty="0"/>
          </a:p>
        </p:txBody>
      </p:sp>
      <p:sp>
        <p:nvSpPr>
          <p:cNvPr id="44" name="Text 42">
            <a:extLst>
              <a:ext uri="{FF2B5EF4-FFF2-40B4-BE49-F238E27FC236}">
                <a16:creationId xmlns:a16="http://schemas.microsoft.com/office/drawing/2014/main" id="{A100D3C5-BD0B-25B8-379B-6EDFF4C6B201}"/>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9712CD9A-2FCC-56CE-4855-8D0903756AC2}"/>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F2A2567F-79DB-6FF4-377A-9C4B8A55A2F2}"/>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3ADDC7DE-B280-D7CE-6CDC-AE36E2547E9D}"/>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D3F8AC8B-07F9-3451-5021-3331688DDF23}"/>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7D8E84B0-AD8C-E07E-5F78-78A16FB23D8E}"/>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$15.35</a:t>
            </a:r>
            <a:endParaRPr lang="en-US" sz="2000" dirty="0"/>
          </a:p>
        </p:txBody>
      </p:sp>
      <p:sp>
        <p:nvSpPr>
          <p:cNvPr id="50" name="Text 48">
            <a:extLst>
              <a:ext uri="{FF2B5EF4-FFF2-40B4-BE49-F238E27FC236}">
                <a16:creationId xmlns:a16="http://schemas.microsoft.com/office/drawing/2014/main" id="{EF544798-7489-2FFD-5244-323B31805588}"/>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16529C22-E9B9-FD7E-10E2-89EEB94C3DFB}"/>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40F7CB68-AEE7-8B9B-A342-D0B44B8B19E9}"/>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7C7882C1-C65B-062B-F460-14DEB6AA2CE0}"/>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75912B11-8EA7-6E8E-F33F-CB89E553235F}"/>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7135D6D3-807C-DF88-0E3B-5D133FB49FD8}"/>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CEAA665E-1CA1-7231-069F-DF5B305A2A25}"/>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420E1DC2-A2DD-B679-0598-3734F583DAEA}"/>
              </a:ext>
            </a:extLst>
          </p:cNvPr>
          <p:cNvSpPr txBox="1"/>
          <p:nvPr/>
        </p:nvSpPr>
        <p:spPr>
          <a:xfrm>
            <a:off x="320040" y="241883"/>
            <a:ext cx="10407596" cy="446276"/>
          </a:xfrm>
          <a:prstGeom prst="rect">
            <a:avLst/>
          </a:prstGeom>
          <a:noFill/>
        </p:spPr>
        <p:txBody>
          <a:bodyPr wrap="square">
            <a:spAutoFit/>
          </a:bodyPr>
          <a:lstStyle/>
          <a:p>
            <a:r>
              <a:rPr lang="en-US" sz="2300" b="1" dirty="0">
                <a:solidFill>
                  <a:schemeClr val="bg1"/>
                </a:solidFill>
                <a:latin typeface="Calibri" pitchFamily="34" charset="0"/>
                <a:ea typeface="Calibri" pitchFamily="34" charset="-122"/>
                <a:cs typeface="Calibri" pitchFamily="34" charset="-120"/>
              </a:rPr>
              <a:t>Crystal Tapered Rectangle Wine Bottle Stopper with Glass Stem 1 1/8 x 1 1/8 x 1 7/8</a:t>
            </a:r>
          </a:p>
        </p:txBody>
      </p:sp>
      <p:sp>
        <p:nvSpPr>
          <p:cNvPr id="74" name="Shape 49">
            <a:extLst>
              <a:ext uri="{FF2B5EF4-FFF2-40B4-BE49-F238E27FC236}">
                <a16:creationId xmlns:a16="http://schemas.microsoft.com/office/drawing/2014/main" id="{CA7F18D1-0693-1029-A9F4-4F89DFA06087}"/>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47ACA764-2551-175A-828B-03479604EB20}"/>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7809B33-F26D-8BB4-FD30-DDAE2E1D2066}"/>
              </a:ext>
            </a:extLst>
          </p:cNvPr>
          <p:cNvPicPr>
            <a:picLocks noChangeAspect="1"/>
          </p:cNvPicPr>
          <p:nvPr/>
        </p:nvPicPr>
        <p:blipFill>
          <a:blip r:embed="rId3"/>
          <a:stretch>
            <a:fillRect/>
          </a:stretch>
        </p:blipFill>
        <p:spPr>
          <a:xfrm>
            <a:off x="1542665" y="4878324"/>
            <a:ext cx="2060071" cy="1375097"/>
          </a:xfrm>
          <a:prstGeom prst="rect">
            <a:avLst/>
          </a:prstGeom>
        </p:spPr>
      </p:pic>
      <p:pic>
        <p:nvPicPr>
          <p:cNvPr id="8" name="Picture 7">
            <a:extLst>
              <a:ext uri="{FF2B5EF4-FFF2-40B4-BE49-F238E27FC236}">
                <a16:creationId xmlns:a16="http://schemas.microsoft.com/office/drawing/2014/main" id="{149BE254-24B1-BCFE-999C-84E34129F13A}"/>
              </a:ext>
            </a:extLst>
          </p:cNvPr>
          <p:cNvPicPr>
            <a:picLocks noChangeAspect="1"/>
          </p:cNvPicPr>
          <p:nvPr/>
        </p:nvPicPr>
        <p:blipFill>
          <a:blip r:embed="rId4"/>
          <a:stretch>
            <a:fillRect/>
          </a:stretch>
        </p:blipFill>
        <p:spPr>
          <a:xfrm>
            <a:off x="2029780" y="1348237"/>
            <a:ext cx="1152520" cy="2894578"/>
          </a:xfrm>
          <a:prstGeom prst="rect">
            <a:avLst/>
          </a:prstGeom>
        </p:spPr>
      </p:pic>
    </p:spTree>
    <p:extLst>
      <p:ext uri="{BB962C8B-B14F-4D97-AF65-F5344CB8AC3E}">
        <p14:creationId xmlns:p14="http://schemas.microsoft.com/office/powerpoint/2010/main" val="194365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81B554DA-39B9-6230-DAFE-79E75EB1AE6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C02606B-2EAE-FA4F-5DC5-ECBE3459BEEE}"/>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B721DBAC-6804-9B65-9D15-01F8CFE8F80B}"/>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88795FB0-7E17-7BA7-EC0F-815489302D81}"/>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92381F90-C058-8BC2-E46E-8E7E606D8571}"/>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D97490F3-8AE4-DA6A-8DC3-D51E5DAA0BF6}"/>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6F2D2CB6-6BC5-9350-3034-CEB64D71D7B1}"/>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1923560B-FE53-3171-C858-7810E3E0FAD3}"/>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SOCB0W</a:t>
            </a:r>
          </a:p>
          <a:p>
            <a:pPr algn="ctr"/>
            <a:r>
              <a:rPr lang="en-US" sz="1000" i="1" dirty="0">
                <a:solidFill>
                  <a:srgbClr val="8A92A0"/>
                </a:solidFill>
                <a:latin typeface="Calibri" pitchFamily="34" charset="0"/>
                <a:ea typeface="Calibri" pitchFamily="34" charset="-122"/>
                <a:cs typeface="Calibri" pitchFamily="34" charset="-120"/>
              </a:rPr>
              <a:t>Circle Crystal Suncatcher Ornament 2-1/2 x 1/4"</a:t>
            </a:r>
            <a:endParaRPr lang="en-US" sz="1000" dirty="0"/>
          </a:p>
        </p:txBody>
      </p:sp>
      <p:sp>
        <p:nvSpPr>
          <p:cNvPr id="15" name="Shape 13">
            <a:extLst>
              <a:ext uri="{FF2B5EF4-FFF2-40B4-BE49-F238E27FC236}">
                <a16:creationId xmlns:a16="http://schemas.microsoft.com/office/drawing/2014/main" id="{E0CEC878-6316-52A3-9CA2-0959FA1C9416}"/>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76F067FA-DF32-7EBE-8E39-5BF339984031}"/>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06BA0FEA-D5D3-5FDE-0DF8-098BB80373FB}"/>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COPORATE, NON-PROFIT, EDUCATION, PERSONAL MILESTONES / WEDDING</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AB3BF39D-CF44-6BCD-88F4-B98EF9134C98}"/>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For a memorial service or tribute event, this is a keepsake attendees will hang in a window and think of every time the sun hits it. Gentle, meaningful, and deeply appropriate for a moment that calls for something lasting but not heavy.</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"[Name]. [Date]. Still casting light."</a:t>
            </a:r>
          </a:p>
        </p:txBody>
      </p:sp>
      <p:sp>
        <p:nvSpPr>
          <p:cNvPr id="19" name="Shape 17">
            <a:extLst>
              <a:ext uri="{FF2B5EF4-FFF2-40B4-BE49-F238E27FC236}">
                <a16:creationId xmlns:a16="http://schemas.microsoft.com/office/drawing/2014/main" id="{6D91BA0F-1D62-E86A-BC11-8595C0B0C63F}"/>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06C55140-30D5-9979-87DF-F6351C8EBC19}"/>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459C6DFC-BC51-E172-2957-C1C5BD699421}"/>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F1DA050E-3ECB-B461-8DB6-8D0F188B602C}"/>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6.5 Dia’ x 0.5 D (cm)</a:t>
            </a:r>
            <a:endParaRPr lang="en-US" sz="1200" dirty="0"/>
          </a:p>
        </p:txBody>
      </p:sp>
      <p:sp>
        <p:nvSpPr>
          <p:cNvPr id="23" name="Shape 21">
            <a:extLst>
              <a:ext uri="{FF2B5EF4-FFF2-40B4-BE49-F238E27FC236}">
                <a16:creationId xmlns:a16="http://schemas.microsoft.com/office/drawing/2014/main" id="{ED0D10F1-7A68-19B5-0D68-8782851B6EF6}"/>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A5641968-04E9-B48F-4F0F-4FED88505AEA}"/>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2AB49498-ED5A-6F3D-9A21-97FBF76395A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DC6C60E6-38BD-E92E-C4F7-6321243D04F7}"/>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7B05C32B-0F7B-21B4-62A9-6E67FDEB4E4A}"/>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49E9C2EB-765C-413F-F593-40219279DCAD}"/>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DC3EBEBB-4714-CD56-39B5-BDA403F0C7AC}"/>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96865203-138C-929C-97E8-001A979FCFAB}"/>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98FB4BB1-A380-3B44-A54A-B287C420556A}"/>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BE4358E9-7851-11B0-E990-7C0661D4A41A}"/>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A1C50D87-6860-AAF6-9AF2-B41B2E84214C}"/>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$13.90</a:t>
            </a:r>
            <a:endParaRPr lang="en-US" sz="2000" dirty="0"/>
          </a:p>
        </p:txBody>
      </p:sp>
      <p:sp>
        <p:nvSpPr>
          <p:cNvPr id="34" name="Text 32">
            <a:extLst>
              <a:ext uri="{FF2B5EF4-FFF2-40B4-BE49-F238E27FC236}">
                <a16:creationId xmlns:a16="http://schemas.microsoft.com/office/drawing/2014/main" id="{48C042A9-7220-3C7C-DDA2-765EF0DFBB34}"/>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BE2A560C-1F6A-D09E-837F-953149553165}"/>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34F408FA-57C1-8CB1-4944-609EC59052FB}"/>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D6C2C268-FAB9-2B58-3AA5-6213BC6B27AF}"/>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84A7CFBC-B415-B521-4AF1-6085614EAEFD}"/>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$12.78</a:t>
            </a:r>
            <a:endParaRPr lang="en-US" sz="2000" dirty="0"/>
          </a:p>
        </p:txBody>
      </p:sp>
      <p:sp>
        <p:nvSpPr>
          <p:cNvPr id="39" name="Text 37">
            <a:extLst>
              <a:ext uri="{FF2B5EF4-FFF2-40B4-BE49-F238E27FC236}">
                <a16:creationId xmlns:a16="http://schemas.microsoft.com/office/drawing/2014/main" id="{80094799-721E-8953-4EE0-CC9ADEEB75D8}"/>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923713D6-5423-7D7A-4AFB-5B980BD922BB}"/>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EC9E0BE9-3E74-DB49-4EEB-EFED4C45059C}"/>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684BCBB7-7332-3493-C318-123DD371D8D6}"/>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587A5E8A-6254-A114-E480-CF2A5416B3D4}"/>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$12.23</a:t>
            </a:r>
            <a:endParaRPr lang="en-US" sz="2000" dirty="0"/>
          </a:p>
        </p:txBody>
      </p:sp>
      <p:sp>
        <p:nvSpPr>
          <p:cNvPr id="44" name="Text 42">
            <a:extLst>
              <a:ext uri="{FF2B5EF4-FFF2-40B4-BE49-F238E27FC236}">
                <a16:creationId xmlns:a16="http://schemas.microsoft.com/office/drawing/2014/main" id="{8B6FE797-BCF9-AB54-3E98-0E2EE4BBF9F2}"/>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B67C17D3-1577-8E5A-1856-EABBAADAEC71}"/>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5C83EB95-09CB-ECA3-F3FC-FCA9DABEB19C}"/>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16825111-3164-CB9A-6194-AF589F61509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009F2431-BD17-685E-FDFA-93D0DDE5108B}"/>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2F4F5C9D-B82C-1AEB-FB25-885843E45007}"/>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$11.81</a:t>
            </a:r>
            <a:endParaRPr lang="en-US" sz="2000" dirty="0"/>
          </a:p>
        </p:txBody>
      </p:sp>
      <p:sp>
        <p:nvSpPr>
          <p:cNvPr id="50" name="Text 48">
            <a:extLst>
              <a:ext uri="{FF2B5EF4-FFF2-40B4-BE49-F238E27FC236}">
                <a16:creationId xmlns:a16="http://schemas.microsoft.com/office/drawing/2014/main" id="{4C76FEE5-F00D-4A10-A3D3-90F2D26220BE}"/>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36511E3B-3A72-B8B8-6A71-4A16B39E74BB}"/>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D60537FA-D13E-B485-54AA-940C2526C175}"/>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5E94BC49-CCC8-391A-B06A-ECAF685312CA}"/>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81677EF7-6A35-393C-8393-96E20DD5FEF4}"/>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F79227EA-1B3A-AE5B-86B5-49F6B01E7F75}"/>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F2889C50-7C63-CD61-A1BE-77B7DA630ED3}"/>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E440FB9B-E832-AAC2-1DC7-4AC140CF589A}"/>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Circle Crystal Suncatcher Ornament 2 1/2 x 1/4"</a:t>
            </a:r>
          </a:p>
        </p:txBody>
      </p:sp>
      <p:sp>
        <p:nvSpPr>
          <p:cNvPr id="74" name="Shape 49">
            <a:extLst>
              <a:ext uri="{FF2B5EF4-FFF2-40B4-BE49-F238E27FC236}">
                <a16:creationId xmlns:a16="http://schemas.microsoft.com/office/drawing/2014/main" id="{D346E195-BBC9-14AF-B7CF-7A9167EB4A41}"/>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B48A3155-43E5-9999-A18A-AC5772888AE2}"/>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2778B96-1F6E-BFAD-D316-1A752D8B9CC0}"/>
              </a:ext>
            </a:extLst>
          </p:cNvPr>
          <p:cNvPicPr>
            <a:picLocks noChangeAspect="1"/>
          </p:cNvPicPr>
          <p:nvPr/>
        </p:nvPicPr>
        <p:blipFill>
          <a:blip r:embed="rId3"/>
          <a:srcRect l="21509" t="17140" r="18566" b="16134"/>
          <a:stretch>
            <a:fillRect/>
          </a:stretch>
        </p:blipFill>
        <p:spPr>
          <a:xfrm>
            <a:off x="786647" y="1184563"/>
            <a:ext cx="3638786" cy="3121845"/>
          </a:xfrm>
          <a:prstGeom prst="rect">
            <a:avLst/>
          </a:prstGeom>
        </p:spPr>
      </p:pic>
      <p:pic>
        <p:nvPicPr>
          <p:cNvPr id="14" name="Picture 13">
            <a:extLst>
              <a:ext uri="{FF2B5EF4-FFF2-40B4-BE49-F238E27FC236}">
                <a16:creationId xmlns:a16="http://schemas.microsoft.com/office/drawing/2014/main" id="{22C0DEFA-62B0-7120-C68A-2AA6F8368BD6}"/>
              </a:ext>
            </a:extLst>
          </p:cNvPr>
          <p:cNvPicPr>
            <a:picLocks noChangeAspect="1"/>
          </p:cNvPicPr>
          <p:nvPr/>
        </p:nvPicPr>
        <p:blipFill>
          <a:blip r:embed="rId4"/>
          <a:srcRect l="20810" r="22960" b="5118"/>
          <a:stretch>
            <a:fillRect/>
          </a:stretch>
        </p:blipFill>
        <p:spPr>
          <a:xfrm>
            <a:off x="710517" y="4878324"/>
            <a:ext cx="1190885" cy="1341321"/>
          </a:xfrm>
          <a:prstGeom prst="rect">
            <a:avLst/>
          </a:prstGeom>
        </p:spPr>
      </p:pic>
      <p:pic>
        <p:nvPicPr>
          <p:cNvPr id="58" name="Picture 57">
            <a:extLst>
              <a:ext uri="{FF2B5EF4-FFF2-40B4-BE49-F238E27FC236}">
                <a16:creationId xmlns:a16="http://schemas.microsoft.com/office/drawing/2014/main" id="{56F64CED-046E-E039-B29D-DEE4E8C0A99D}"/>
              </a:ext>
            </a:extLst>
          </p:cNvPr>
          <p:cNvPicPr>
            <a:picLocks noChangeAspect="1"/>
          </p:cNvPicPr>
          <p:nvPr/>
        </p:nvPicPr>
        <p:blipFill>
          <a:blip r:embed="rId5"/>
          <a:srcRect l="23298" r="22960" b="6158"/>
          <a:stretch>
            <a:fillRect/>
          </a:stretch>
        </p:blipFill>
        <p:spPr>
          <a:xfrm>
            <a:off x="2012638" y="4882225"/>
            <a:ext cx="1206180" cy="1337420"/>
          </a:xfrm>
          <a:prstGeom prst="rect">
            <a:avLst/>
          </a:prstGeom>
        </p:spPr>
      </p:pic>
      <p:pic>
        <p:nvPicPr>
          <p:cNvPr id="60" name="Picture 59">
            <a:extLst>
              <a:ext uri="{FF2B5EF4-FFF2-40B4-BE49-F238E27FC236}">
                <a16:creationId xmlns:a16="http://schemas.microsoft.com/office/drawing/2014/main" id="{F94269CD-8616-F146-8D74-B0A52EBDA4C0}"/>
              </a:ext>
            </a:extLst>
          </p:cNvPr>
          <p:cNvPicPr>
            <a:picLocks noChangeAspect="1"/>
          </p:cNvPicPr>
          <p:nvPr/>
        </p:nvPicPr>
        <p:blipFill>
          <a:blip r:embed="rId6"/>
          <a:srcRect l="18400" r="20080" b="9680"/>
          <a:stretch>
            <a:fillRect/>
          </a:stretch>
        </p:blipFill>
        <p:spPr>
          <a:xfrm>
            <a:off x="3330054" y="4879347"/>
            <a:ext cx="1217230" cy="1340297"/>
          </a:xfrm>
          <a:prstGeom prst="rect">
            <a:avLst/>
          </a:prstGeom>
        </p:spPr>
      </p:pic>
    </p:spTree>
    <p:extLst>
      <p:ext uri="{BB962C8B-B14F-4D97-AF65-F5344CB8AC3E}">
        <p14:creationId xmlns:p14="http://schemas.microsoft.com/office/powerpoint/2010/main" val="302929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198F12A8-5F7D-480E-6DAE-CE68FF5EAE9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E1C44CA-5041-F3BA-D8E5-B5DFBC435F99}"/>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B2DFE396-FDB8-CEBB-645D-A3D20D800F75}"/>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001EC31E-A71D-2BCE-606F-F941C2CFA650}"/>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FC96F58B-37D4-BBC3-66F0-D3EE6CDD6660}"/>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1C6CDB5C-2F0F-DA4B-70B4-E9689DFFEC43}"/>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5FEDFC63-607B-B5C0-74A4-A4825F2B5AD6}"/>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19AC410D-69B3-39A7-C65B-3C4A43690716}"/>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CRES4X6X5J</a:t>
            </a:r>
          </a:p>
          <a:p>
            <a:pPr algn="ctr"/>
            <a:r>
              <a:rPr lang="en-US" sz="1000" i="1" dirty="0">
                <a:solidFill>
                  <a:srgbClr val="8A92A0"/>
                </a:solidFill>
                <a:latin typeface="Calibri" pitchFamily="34" charset="0"/>
                <a:ea typeface="Calibri" pitchFamily="34" charset="-122"/>
                <a:cs typeface="Calibri" pitchFamily="34" charset="-120"/>
              </a:rPr>
              <a:t>Jade Glass Crescent (4 x 6")</a:t>
            </a:r>
            <a:endParaRPr lang="en-US" sz="1000" dirty="0"/>
          </a:p>
        </p:txBody>
      </p:sp>
      <p:sp>
        <p:nvSpPr>
          <p:cNvPr id="15" name="Shape 13">
            <a:extLst>
              <a:ext uri="{FF2B5EF4-FFF2-40B4-BE49-F238E27FC236}">
                <a16:creationId xmlns:a16="http://schemas.microsoft.com/office/drawing/2014/main" id="{622BB643-163B-2EE2-747C-B3F76099CB7A}"/>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6B0B5F9B-0332-E374-024D-E0BB91417FC7}"/>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ED1D267-F180-7BED-0268-0B62A0A29A2A}"/>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FINANCE, HEALTHCARE, RETAIL, MEMBER ORGANIZATIONS</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8E32D076-5040-B7FC-6ADB-2453AFC6B943}"/>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Healthcare recognition demands something that feels clinical in its precision and warm in its intent. The jade crescent delivers both. Compact enough to fit on a crowded physician's desk, distinctive enough to stand out among the standard framed certificates lining the wall.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"[Name]. [Specialty/Title]. Excellence in patient care. [Organization], [Year]”</a:t>
            </a:r>
          </a:p>
        </p:txBody>
      </p:sp>
      <p:sp>
        <p:nvSpPr>
          <p:cNvPr id="19" name="Shape 17">
            <a:extLst>
              <a:ext uri="{FF2B5EF4-FFF2-40B4-BE49-F238E27FC236}">
                <a16:creationId xmlns:a16="http://schemas.microsoft.com/office/drawing/2014/main" id="{8E24B18B-33C0-3985-DD10-AB2FB1AC07C5}"/>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EA044A78-C85D-7580-9BBB-936A46EFDE83}"/>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90189951-4347-DB36-11C8-FE7BB15B6DB3}"/>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EF323E0B-7162-A060-0D70-55570882001C}"/>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15 W x 0.5 D x 10 H (cm)</a:t>
            </a:r>
            <a:endParaRPr lang="en-US" sz="1200" dirty="0"/>
          </a:p>
        </p:txBody>
      </p:sp>
      <p:sp>
        <p:nvSpPr>
          <p:cNvPr id="23" name="Shape 21">
            <a:extLst>
              <a:ext uri="{FF2B5EF4-FFF2-40B4-BE49-F238E27FC236}">
                <a16:creationId xmlns:a16="http://schemas.microsoft.com/office/drawing/2014/main" id="{4AC8E3D0-009A-785E-9884-5A03856DDC8B}"/>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12E8CD32-5992-154F-B04A-2FDB987606B8}"/>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1BEEBBF0-DF8C-83E8-5C46-5DF03698CDA0}"/>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23CC7545-B092-F216-5FEF-3312BD69B4AF}"/>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0EECB8E6-6905-21E4-278B-504D5DAE010F}"/>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8C8E3A6A-86A8-672C-0F38-F606D3427C17}"/>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D9EF28FB-54E7-EA11-A6A8-641143D480B9}"/>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CC566CD0-FBBC-B8A6-36E5-053CC3D26917}"/>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643C7165-3C80-64EB-BB88-D4CE3C1FB86A}"/>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C15256C4-04D7-2FA4-8DEC-6D42CF664E21}"/>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E088CF0C-F15F-70C3-91A3-7D148D73805D}"/>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$9.51</a:t>
            </a:r>
            <a:endParaRPr lang="en-US" sz="2000" dirty="0"/>
          </a:p>
        </p:txBody>
      </p:sp>
      <p:sp>
        <p:nvSpPr>
          <p:cNvPr id="34" name="Text 32">
            <a:extLst>
              <a:ext uri="{FF2B5EF4-FFF2-40B4-BE49-F238E27FC236}">
                <a16:creationId xmlns:a16="http://schemas.microsoft.com/office/drawing/2014/main" id="{5A4CD9DC-31CE-12B9-6D64-647EC6B465A9}"/>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0F6178BD-3304-4A8E-CC2B-CF9C0F6F8C68}"/>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D61DDDC3-1F7F-5D50-3BA1-E5F94E361DA9}"/>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84CD5E9-DB00-35A8-CC89-07541AB5E94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72EB4551-2461-B2E0-A6FA-0BEE0DD92C19}"/>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$8.75</a:t>
            </a:r>
            <a:endParaRPr lang="en-US" sz="2000" dirty="0"/>
          </a:p>
        </p:txBody>
      </p:sp>
      <p:sp>
        <p:nvSpPr>
          <p:cNvPr id="39" name="Text 37">
            <a:extLst>
              <a:ext uri="{FF2B5EF4-FFF2-40B4-BE49-F238E27FC236}">
                <a16:creationId xmlns:a16="http://schemas.microsoft.com/office/drawing/2014/main" id="{97ED544E-52AF-25B0-4064-15F5E8C960AB}"/>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31054DD9-8296-B32D-4E24-40D6E3217C57}"/>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4871BFD3-5E3F-7EC0-40CD-C2E393DDE9D5}"/>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0CC3969C-1A93-12F8-B45E-66C436579225}"/>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238E4183-9B6D-263D-276A-3E8DE3AA9076}"/>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$8.37</a:t>
            </a:r>
            <a:endParaRPr lang="en-US" sz="2000" dirty="0"/>
          </a:p>
        </p:txBody>
      </p:sp>
      <p:sp>
        <p:nvSpPr>
          <p:cNvPr id="44" name="Text 42">
            <a:extLst>
              <a:ext uri="{FF2B5EF4-FFF2-40B4-BE49-F238E27FC236}">
                <a16:creationId xmlns:a16="http://schemas.microsoft.com/office/drawing/2014/main" id="{59F1B226-58FD-4233-2EE0-937CC247EE6B}"/>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B43AF363-3CBA-8463-3BC1-29CC8337863D}"/>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48B4E861-B76C-8BDA-0DDF-EDCDF752A2A0}"/>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E353471C-F08B-FF7F-13CD-288DB5FCD89F}"/>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D9E3C19C-9835-8F61-59B7-2E9DECE46F59}"/>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D9B7229F-F6D6-001B-C3FF-0ECE8E8114A2}"/>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$8.08</a:t>
            </a:r>
            <a:endParaRPr lang="en-US" sz="2000" dirty="0"/>
          </a:p>
        </p:txBody>
      </p:sp>
      <p:sp>
        <p:nvSpPr>
          <p:cNvPr id="50" name="Text 48">
            <a:extLst>
              <a:ext uri="{FF2B5EF4-FFF2-40B4-BE49-F238E27FC236}">
                <a16:creationId xmlns:a16="http://schemas.microsoft.com/office/drawing/2014/main" id="{BD811536-4F1D-5D8A-6254-A8D05CB30A0D}"/>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D9A6EE07-294D-25FD-6E35-2F066A9046E9}"/>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E44EF1B3-FD22-24DA-155B-66CEE5AFFECF}"/>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D93E1EDC-7057-BF99-3095-07D078A83AF0}"/>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23A5FB06-730D-3AC8-0C0E-2CF9C81EC1B8}"/>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B124D4A8-26CA-A975-8752-B8E3130528DD}"/>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3EA14C4A-57FE-6202-79F7-B24B9B07E165}"/>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F9FD98A3-A72F-E782-D8C8-DEC15207A212}"/>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Jade Glass Crescent (4 x 6")</a:t>
            </a:r>
          </a:p>
        </p:txBody>
      </p:sp>
      <p:sp>
        <p:nvSpPr>
          <p:cNvPr id="74" name="Shape 49">
            <a:extLst>
              <a:ext uri="{FF2B5EF4-FFF2-40B4-BE49-F238E27FC236}">
                <a16:creationId xmlns:a16="http://schemas.microsoft.com/office/drawing/2014/main" id="{C2291FB1-38ED-69D7-52BB-1DF87B36DC9A}"/>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DB9B5923-D993-8B8D-F084-7C3763E7C2E3}"/>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CE0E465-732C-D49A-1FCE-B7D7FA5FA23A}"/>
              </a:ext>
            </a:extLst>
          </p:cNvPr>
          <p:cNvPicPr>
            <a:picLocks noChangeAspect="1"/>
          </p:cNvPicPr>
          <p:nvPr/>
        </p:nvPicPr>
        <p:blipFill>
          <a:blip r:embed="rId3"/>
          <a:stretch>
            <a:fillRect/>
          </a:stretch>
        </p:blipFill>
        <p:spPr>
          <a:xfrm>
            <a:off x="1791690" y="4845770"/>
            <a:ext cx="1628700" cy="1339606"/>
          </a:xfrm>
          <a:prstGeom prst="rect">
            <a:avLst/>
          </a:prstGeom>
        </p:spPr>
      </p:pic>
      <p:pic>
        <p:nvPicPr>
          <p:cNvPr id="11" name="Picture 10">
            <a:extLst>
              <a:ext uri="{FF2B5EF4-FFF2-40B4-BE49-F238E27FC236}">
                <a16:creationId xmlns:a16="http://schemas.microsoft.com/office/drawing/2014/main" id="{D3B04C05-BA93-6EEE-9FD7-F00376A6F06F}"/>
              </a:ext>
            </a:extLst>
          </p:cNvPr>
          <p:cNvPicPr>
            <a:picLocks noChangeAspect="1"/>
          </p:cNvPicPr>
          <p:nvPr/>
        </p:nvPicPr>
        <p:blipFill>
          <a:blip r:embed="rId4"/>
          <a:stretch>
            <a:fillRect/>
          </a:stretch>
        </p:blipFill>
        <p:spPr>
          <a:xfrm>
            <a:off x="1040451" y="1536182"/>
            <a:ext cx="3131178" cy="2569484"/>
          </a:xfrm>
          <a:prstGeom prst="rect">
            <a:avLst/>
          </a:prstGeom>
        </p:spPr>
      </p:pic>
    </p:spTree>
    <p:extLst>
      <p:ext uri="{BB962C8B-B14F-4D97-AF65-F5344CB8AC3E}">
        <p14:creationId xmlns:p14="http://schemas.microsoft.com/office/powerpoint/2010/main" val="394645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13DBEC07-20C9-D385-BE0A-42D8E248B76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F3B07E1-8E9A-A411-467D-9D19C8691D96}"/>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0AAF9663-E145-E112-D2DB-A70905D013E4}"/>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653DCD28-59B5-0328-B6CA-56A5E3B5075A}"/>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B94A3353-76B2-FB6C-95FA-4C2C7F5B787A}"/>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353D5E08-FC6D-F2E1-707D-A6FEE0FACFB6}"/>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7CDAB9E0-FD6B-07FC-D509-C6A5E5C8F8BD}"/>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4E5C36E1-D080-C972-8637-CC72201B68B2}"/>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CRES5X7X5J</a:t>
            </a:r>
          </a:p>
          <a:p>
            <a:pPr algn="ctr"/>
            <a:r>
              <a:rPr lang="en-US" sz="1000" i="1" dirty="0">
                <a:solidFill>
                  <a:srgbClr val="8A92A0"/>
                </a:solidFill>
                <a:latin typeface="Calibri" pitchFamily="34" charset="0"/>
                <a:ea typeface="Calibri" pitchFamily="34" charset="-122"/>
                <a:cs typeface="Calibri" pitchFamily="34" charset="-120"/>
              </a:rPr>
              <a:t>Jade Glass Crescent (5 x 7")</a:t>
            </a:r>
            <a:endParaRPr lang="en-US" sz="1000" dirty="0"/>
          </a:p>
        </p:txBody>
      </p:sp>
      <p:sp>
        <p:nvSpPr>
          <p:cNvPr id="15" name="Shape 13">
            <a:extLst>
              <a:ext uri="{FF2B5EF4-FFF2-40B4-BE49-F238E27FC236}">
                <a16:creationId xmlns:a16="http://schemas.microsoft.com/office/drawing/2014/main" id="{DCBC4E2F-CF48-C881-27AE-3566E7199897}"/>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A1A6C6AD-D768-26B2-4404-71AADA89018B}"/>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E220E85-01DF-46BE-9687-96ADAB11F249}"/>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FINANCE, HEALTHCARE, RETAIL, MEMBER ORGANIZATIONS</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7EB4391D-8392-DE97-FC11-B2698682CD96}"/>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sample says it all "Club Élite" engraved on jade glass is exactly the right tone for a top-tier advisor program. The jade green edge signals premium without being loud. It sits on a financial advisor's desk and quietly tells every client who walks in: this person is recognized as among the best.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"[Club name]. [Name]. [Title]. [Year]."</a:t>
            </a:r>
          </a:p>
        </p:txBody>
      </p:sp>
      <p:sp>
        <p:nvSpPr>
          <p:cNvPr id="19" name="Shape 17">
            <a:extLst>
              <a:ext uri="{FF2B5EF4-FFF2-40B4-BE49-F238E27FC236}">
                <a16:creationId xmlns:a16="http://schemas.microsoft.com/office/drawing/2014/main" id="{B284C75B-3EFF-833B-1BEB-35174980EDE3}"/>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24DD3943-AFAE-9C63-B96F-5D8096F14815}"/>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53B5D04C-B2EF-7CC6-5DE2-E9345D9256EB}"/>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0E3DD531-89ED-CE1C-22F2-890B0820BE3B}"/>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18 W x 0.5 D x 13 H (cm)</a:t>
            </a:r>
            <a:endParaRPr lang="en-US" sz="1200" dirty="0"/>
          </a:p>
        </p:txBody>
      </p:sp>
      <p:sp>
        <p:nvSpPr>
          <p:cNvPr id="23" name="Shape 21">
            <a:extLst>
              <a:ext uri="{FF2B5EF4-FFF2-40B4-BE49-F238E27FC236}">
                <a16:creationId xmlns:a16="http://schemas.microsoft.com/office/drawing/2014/main" id="{C810E403-D833-CCD0-6B7D-084D843D0D22}"/>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6BA57871-E2EA-9F53-D204-420401DF6AB2}"/>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CC11ADB1-143D-F90A-32FF-92C057AE39F0}"/>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4A45241A-4A30-4FB1-F00B-AD7E84B61A41}"/>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F981ABC4-985D-B944-0706-7861BA816FD9}"/>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B31660FF-3403-9634-A46E-49D05F8D2A77}"/>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82F39081-9EA9-B789-7004-83C1BB9D34CC}"/>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88C4401C-2A01-D892-B689-30E359E176FD}"/>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60413FF3-7BD8-FBBD-3EAD-EB0A5E3CB35F}"/>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5B1AD11E-A94A-2F79-F8F0-75184EEE97A6}"/>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31840040-854E-3677-A2AA-F58A6482FB9F}"/>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$11.70</a:t>
            </a:r>
            <a:endParaRPr lang="en-US" sz="2000" dirty="0"/>
          </a:p>
        </p:txBody>
      </p:sp>
      <p:sp>
        <p:nvSpPr>
          <p:cNvPr id="34" name="Text 32">
            <a:extLst>
              <a:ext uri="{FF2B5EF4-FFF2-40B4-BE49-F238E27FC236}">
                <a16:creationId xmlns:a16="http://schemas.microsoft.com/office/drawing/2014/main" id="{088483CE-9DFB-66B4-B019-804777A272D0}"/>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4378B4FC-CCC1-0A33-EB16-0AFCADB6855D}"/>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BFE87468-860B-C379-3BF1-8816E55B46C2}"/>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65B5236-A219-EB60-87F7-CFA746C8F76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4EBAEEC4-81B8-CCFA-CE2A-CC504BD49400}"/>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$10.76</a:t>
            </a:r>
            <a:endParaRPr lang="en-US" sz="2000" dirty="0"/>
          </a:p>
        </p:txBody>
      </p:sp>
      <p:sp>
        <p:nvSpPr>
          <p:cNvPr id="39" name="Text 37">
            <a:extLst>
              <a:ext uri="{FF2B5EF4-FFF2-40B4-BE49-F238E27FC236}">
                <a16:creationId xmlns:a16="http://schemas.microsoft.com/office/drawing/2014/main" id="{DF320A6A-E20D-0007-7BA1-E67766B0D990}"/>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7B9164BC-C73F-2D39-280A-E07FC46AAC41}"/>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D6A5D9A9-572B-1427-D421-456A2794874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1AA384F2-5D20-1CB0-1FDD-8AE23B1C382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F86E023A-FA5E-BE14-6851-8F082AB9DB7F}"/>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$10.30</a:t>
            </a:r>
            <a:endParaRPr lang="en-US" sz="2000" dirty="0"/>
          </a:p>
        </p:txBody>
      </p:sp>
      <p:sp>
        <p:nvSpPr>
          <p:cNvPr id="44" name="Text 42">
            <a:extLst>
              <a:ext uri="{FF2B5EF4-FFF2-40B4-BE49-F238E27FC236}">
                <a16:creationId xmlns:a16="http://schemas.microsoft.com/office/drawing/2014/main" id="{4818F62E-41CD-B48B-823D-51BF4DC89EFD}"/>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56DA9B27-3FB7-9DFE-E39D-36925314E20D}"/>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052F2BB7-F135-7B17-E494-FF08D8670E95}"/>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2BA50DAA-1025-0F57-4F72-1917D44A3591}"/>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B3B83F1C-5AD1-7C67-5068-47B7C4AB0CF5}"/>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BD64D7AA-661E-BFDE-DEAE-0B91D1089D85}"/>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$9.95</a:t>
            </a:r>
            <a:endParaRPr lang="en-US" sz="2000" dirty="0"/>
          </a:p>
        </p:txBody>
      </p:sp>
      <p:sp>
        <p:nvSpPr>
          <p:cNvPr id="50" name="Text 48">
            <a:extLst>
              <a:ext uri="{FF2B5EF4-FFF2-40B4-BE49-F238E27FC236}">
                <a16:creationId xmlns:a16="http://schemas.microsoft.com/office/drawing/2014/main" id="{D01A325C-6505-B6AE-7B8A-7C32171827A3}"/>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0A5A2A02-38F3-1769-2878-855F1C916413}"/>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D7E46B90-0386-353F-70EB-EE513FDD6A38}"/>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E4192E04-85A9-2AF2-64A3-11A3EDB7A95E}"/>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19E6BB4B-2CDD-7244-9008-5B0E90A9F44D}"/>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B4984460-0A7D-40C4-82A7-9D71279058F9}"/>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39BE5A1C-D2C4-4791-E0D7-33F881A8AC4F}"/>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E999F68D-6152-98AF-A532-583A27B9D159}"/>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Jade Glass Crescent (5 x 7")</a:t>
            </a:r>
          </a:p>
        </p:txBody>
      </p:sp>
      <p:sp>
        <p:nvSpPr>
          <p:cNvPr id="74" name="Shape 49">
            <a:extLst>
              <a:ext uri="{FF2B5EF4-FFF2-40B4-BE49-F238E27FC236}">
                <a16:creationId xmlns:a16="http://schemas.microsoft.com/office/drawing/2014/main" id="{0D82E41E-FC3A-5D78-223A-D15DA3DA2E65}"/>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D3044600-031F-C0B7-A535-FFCD3E188DCF}"/>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59AE85A-FD64-5F47-0224-58D38BAD5B2C}"/>
              </a:ext>
            </a:extLst>
          </p:cNvPr>
          <p:cNvPicPr>
            <a:picLocks noChangeAspect="1"/>
          </p:cNvPicPr>
          <p:nvPr/>
        </p:nvPicPr>
        <p:blipFill>
          <a:blip r:embed="rId3"/>
          <a:stretch>
            <a:fillRect/>
          </a:stretch>
        </p:blipFill>
        <p:spPr>
          <a:xfrm>
            <a:off x="1791690" y="4845770"/>
            <a:ext cx="1628700" cy="1339606"/>
          </a:xfrm>
          <a:prstGeom prst="rect">
            <a:avLst/>
          </a:prstGeom>
        </p:spPr>
      </p:pic>
      <p:pic>
        <p:nvPicPr>
          <p:cNvPr id="11" name="Picture 10">
            <a:extLst>
              <a:ext uri="{FF2B5EF4-FFF2-40B4-BE49-F238E27FC236}">
                <a16:creationId xmlns:a16="http://schemas.microsoft.com/office/drawing/2014/main" id="{6482BCD7-8752-8C0B-512B-16EA3F166579}"/>
              </a:ext>
            </a:extLst>
          </p:cNvPr>
          <p:cNvPicPr>
            <a:picLocks noChangeAspect="1"/>
          </p:cNvPicPr>
          <p:nvPr/>
        </p:nvPicPr>
        <p:blipFill>
          <a:blip r:embed="rId4"/>
          <a:stretch>
            <a:fillRect/>
          </a:stretch>
        </p:blipFill>
        <p:spPr>
          <a:xfrm>
            <a:off x="945062" y="1510882"/>
            <a:ext cx="3321956" cy="2663472"/>
          </a:xfrm>
          <a:prstGeom prst="rect">
            <a:avLst/>
          </a:prstGeom>
        </p:spPr>
      </p:pic>
    </p:spTree>
    <p:extLst>
      <p:ext uri="{BB962C8B-B14F-4D97-AF65-F5344CB8AC3E}">
        <p14:creationId xmlns:p14="http://schemas.microsoft.com/office/powerpoint/2010/main" val="416960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3EBA8EA2-4F41-8933-516C-03A6A27AEC3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D3FB530-96B9-A0F2-C92E-7AA227DA87D8}"/>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493DE658-1A17-5CA3-0D76-DED99E54F0C0}"/>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6B0B4D6A-A347-2B8A-3419-FB551532CDE2}"/>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FE9E7511-06AA-2E5C-B761-151CDD590FAA}"/>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09E5F5B1-1A89-9517-7BDB-CA99F726A1BC}"/>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965AAC91-44B4-91CA-9CD8-22BB8EADE5AD}"/>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3720EB76-EA4D-3D12-615D-774B30122F53}"/>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70FMB0W</a:t>
            </a:r>
          </a:p>
          <a:p>
            <a:pPr algn="ctr"/>
            <a:r>
              <a:rPr lang="en-US" sz="1000" i="1" dirty="0">
                <a:solidFill>
                  <a:srgbClr val="8A92A0"/>
                </a:solidFill>
                <a:latin typeface="Calibri" pitchFamily="34" charset="0"/>
                <a:ea typeface="Calibri" pitchFamily="34" charset="-122"/>
                <a:cs typeface="Calibri" pitchFamily="34" charset="-120"/>
              </a:rPr>
              <a:t>Crystal Faberge Award (2-3/4 x 2-3/4 x 4-1/2")</a:t>
            </a:r>
          </a:p>
        </p:txBody>
      </p:sp>
      <p:sp>
        <p:nvSpPr>
          <p:cNvPr id="15" name="Shape 13">
            <a:extLst>
              <a:ext uri="{FF2B5EF4-FFF2-40B4-BE49-F238E27FC236}">
                <a16:creationId xmlns:a16="http://schemas.microsoft.com/office/drawing/2014/main" id="{9197EFC5-D1AC-682A-E25F-51EAE96D65BA}"/>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7F321A35-11F3-6AC1-3750-7120D9585230}"/>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6433967A-1947-CCAA-C0F9-CA97B6189F9F}"/>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REAL ESTATE, FINANCE, INSURANCE, EXECUTIVES, HR</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BA30A5E7-5AC8-BAB0-5AF7-CD909E1A7D31}"/>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Crystal Faberge Award recognizes top producers with a piece they'll proudly display. Laser-engraved with your agent's name, presentation-ready in a velvet gift box, it becomes a completely personal tribute to individual achievement. </a:t>
            </a:r>
            <a:r>
              <a:rPr lang="en-US" sz="1100" b="1" dirty="0">
                <a:solidFill>
                  <a:srgbClr val="2E3A48"/>
                </a:solidFill>
                <a:latin typeface="Aptos" panose="020B0004020202020204" pitchFamily="34" charset="0"/>
                <a:ea typeface="Calibri" pitchFamily="34" charset="-122"/>
                <a:cs typeface="Calibri" pitchFamily="34" charset="-120"/>
              </a:rPr>
              <a:t>Suggested engraving: “[Company Name] Top Producer Award / In recognition of exceptional performance and commitment to excellence [Client’s Name] [Year]”</a:t>
            </a:r>
          </a:p>
        </p:txBody>
      </p:sp>
      <p:sp>
        <p:nvSpPr>
          <p:cNvPr id="19" name="Shape 17">
            <a:extLst>
              <a:ext uri="{FF2B5EF4-FFF2-40B4-BE49-F238E27FC236}">
                <a16:creationId xmlns:a16="http://schemas.microsoft.com/office/drawing/2014/main" id="{569A496A-C4F2-4BF7-DE50-753E48513336}"/>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D3215B5D-6366-4BDF-899C-1B123CEE804B}"/>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5D41F23A-049C-8BE2-EA2C-D67A086F39A2}"/>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184E7B5F-7A9D-76CE-7F83-0899B85DDCC6}"/>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7 W x 7 D x 11.5 H (cm)</a:t>
            </a:r>
            <a:endParaRPr lang="en-US" sz="1200" dirty="0"/>
          </a:p>
        </p:txBody>
      </p:sp>
      <p:sp>
        <p:nvSpPr>
          <p:cNvPr id="23" name="Shape 21">
            <a:extLst>
              <a:ext uri="{FF2B5EF4-FFF2-40B4-BE49-F238E27FC236}">
                <a16:creationId xmlns:a16="http://schemas.microsoft.com/office/drawing/2014/main" id="{681B208F-C271-30A1-393D-4F4C55CCEF1D}"/>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68814072-A96E-61C0-5450-46E1F0B5EC77}"/>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DA657006-D591-48FE-FA5D-BF110DBEAE10}"/>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3D6E562A-C00B-97E6-21C5-F822CAB007B4}"/>
              </a:ext>
            </a:extLst>
          </p:cNvPr>
          <p:cNvSpPr/>
          <p:nvPr/>
        </p:nvSpPr>
        <p:spPr>
          <a:xfrm>
            <a:off x="8814816" y="2660904"/>
            <a:ext cx="2935224" cy="658368"/>
          </a:xfrm>
          <a:prstGeom prst="rect">
            <a:avLst/>
          </a:prstGeom>
          <a:noFill/>
          <a:ln/>
        </p:spPr>
        <p:txBody>
          <a:bodyPr wrap="square" lIns="0" tIns="0" rIns="0" bIns="0" rtlCol="0" anchor="ctr"/>
          <a:lstStyle/>
          <a:p>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6B159C6A-3BE0-1443-476B-45B0B28423FB}"/>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dirty="0"/>
          </a:p>
        </p:txBody>
      </p:sp>
      <p:sp>
        <p:nvSpPr>
          <p:cNvPr id="28" name="Shape 26">
            <a:extLst>
              <a:ext uri="{FF2B5EF4-FFF2-40B4-BE49-F238E27FC236}">
                <a16:creationId xmlns:a16="http://schemas.microsoft.com/office/drawing/2014/main" id="{33A78CFE-DAA4-ECDA-CC14-DE0D39FBE685}"/>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25624158-C131-FC77-681B-F76239A0B4B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FF1912AC-FAEB-5E33-B7FF-FF522E2D8FA8}"/>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AA9D8229-1D86-C183-7CF1-ED9378605930}"/>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41FCDD24-1BA3-8876-693D-D6160B8E6A0B}"/>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AA7A30DC-EF9D-BC36-971B-269E1C79EF24}"/>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$45.37</a:t>
            </a:r>
          </a:p>
        </p:txBody>
      </p:sp>
      <p:sp>
        <p:nvSpPr>
          <p:cNvPr id="34" name="Text 32">
            <a:extLst>
              <a:ext uri="{FF2B5EF4-FFF2-40B4-BE49-F238E27FC236}">
                <a16:creationId xmlns:a16="http://schemas.microsoft.com/office/drawing/2014/main" id="{12B82EF4-B0CE-2AE9-42EF-489DE6CE55B5}"/>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D71FB93A-7389-224F-F7E2-839C4FA290DD}"/>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93BD9BE0-366F-487E-4287-12A6B8664B8C}"/>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528B85E-AC02-55B3-18FB-E4EF96FB1B7F}"/>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62F35557-8DF8-765F-B89C-A7717F3A9EAB}"/>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$41.74</a:t>
            </a:r>
            <a:endParaRPr lang="en-US" sz="2000" dirty="0"/>
          </a:p>
        </p:txBody>
      </p:sp>
      <p:sp>
        <p:nvSpPr>
          <p:cNvPr id="39" name="Text 37">
            <a:extLst>
              <a:ext uri="{FF2B5EF4-FFF2-40B4-BE49-F238E27FC236}">
                <a16:creationId xmlns:a16="http://schemas.microsoft.com/office/drawing/2014/main" id="{92D63FFE-8FDE-1463-7D28-C4AD76292CE0}"/>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7E2DD90F-F168-4B89-0BBA-890175898A62}"/>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33EB5CB1-E5E2-F924-488E-45EFB6FADBF9}"/>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CA29D17B-D598-03DE-0E25-6C535B0F64C9}"/>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EFA34C12-4F75-0681-B8A4-4C0DA1375B61}"/>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$39.93</a:t>
            </a:r>
            <a:endParaRPr lang="en-US" sz="2000" dirty="0"/>
          </a:p>
        </p:txBody>
      </p:sp>
      <p:sp>
        <p:nvSpPr>
          <p:cNvPr id="44" name="Text 42">
            <a:extLst>
              <a:ext uri="{FF2B5EF4-FFF2-40B4-BE49-F238E27FC236}">
                <a16:creationId xmlns:a16="http://schemas.microsoft.com/office/drawing/2014/main" id="{61D68186-CA47-66B5-F605-E0B6F136094F}"/>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74F57E2C-21C6-EC96-D3D0-1C9E51010228}"/>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03F1D244-16C3-9ADB-C89D-FE2122DB5FFE}"/>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5F561B84-EA62-890B-7760-14B06E480A8A}"/>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08B864F6-173D-EF08-2CFE-A08C0A832ED5}"/>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DFCB530C-0EB3-78E4-A178-B363D4D646AE}"/>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$38.57</a:t>
            </a:r>
            <a:endParaRPr lang="en-US" sz="2000" dirty="0"/>
          </a:p>
        </p:txBody>
      </p:sp>
      <p:sp>
        <p:nvSpPr>
          <p:cNvPr id="50" name="Text 48">
            <a:extLst>
              <a:ext uri="{FF2B5EF4-FFF2-40B4-BE49-F238E27FC236}">
                <a16:creationId xmlns:a16="http://schemas.microsoft.com/office/drawing/2014/main" id="{4656411A-F53C-74DD-C055-4826D012C887}"/>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DD44C142-E9CF-7B8B-7E49-775DD3E06428}"/>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DD51B6CB-5BB4-98F9-ECD2-D32DA9C55FBD}"/>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AF29DEC8-2B4D-A35F-E939-EABF92BD06BB}"/>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FBCFC3AC-E33A-E758-E799-8BEF5DD9F1A9}"/>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192F1206-4420-CA99-FC99-08AED52DB13C}"/>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187B4547-A562-296F-80A7-1EE39F1485C6}"/>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9FB593C0-61C2-13CE-DC9B-7A0B26342E67}"/>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Faberge Award (2 3/4 x 2 3/4 x 4 1/2")</a:t>
            </a:r>
          </a:p>
        </p:txBody>
      </p:sp>
      <p:sp>
        <p:nvSpPr>
          <p:cNvPr id="74" name="Shape 49">
            <a:extLst>
              <a:ext uri="{FF2B5EF4-FFF2-40B4-BE49-F238E27FC236}">
                <a16:creationId xmlns:a16="http://schemas.microsoft.com/office/drawing/2014/main" id="{7E84BAC9-C31C-012B-56AB-A92781951333}"/>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CCC25B85-2798-C1DC-4A3B-DD9981AB2F01}"/>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8B33E56-BDE9-D33C-2361-359D5BDCA86A}"/>
              </a:ext>
            </a:extLst>
          </p:cNvPr>
          <p:cNvPicPr>
            <a:picLocks noChangeAspect="1"/>
          </p:cNvPicPr>
          <p:nvPr/>
        </p:nvPicPr>
        <p:blipFill>
          <a:blip r:embed="rId3"/>
          <a:stretch>
            <a:fillRect/>
          </a:stretch>
        </p:blipFill>
        <p:spPr>
          <a:xfrm>
            <a:off x="1375391" y="1310503"/>
            <a:ext cx="2419369" cy="2925514"/>
          </a:xfrm>
          <a:prstGeom prst="rect">
            <a:avLst/>
          </a:prstGeom>
        </p:spPr>
      </p:pic>
      <p:pic>
        <p:nvPicPr>
          <p:cNvPr id="57" name="Picture 56">
            <a:extLst>
              <a:ext uri="{FF2B5EF4-FFF2-40B4-BE49-F238E27FC236}">
                <a16:creationId xmlns:a16="http://schemas.microsoft.com/office/drawing/2014/main" id="{51EEDF69-6084-E0D4-27ED-5BEDFABFBBC8}"/>
              </a:ext>
            </a:extLst>
          </p:cNvPr>
          <p:cNvPicPr>
            <a:picLocks noChangeAspect="1"/>
          </p:cNvPicPr>
          <p:nvPr/>
        </p:nvPicPr>
        <p:blipFill>
          <a:blip r:embed="rId4"/>
          <a:srcRect l="21583" r="18263"/>
          <a:stretch>
            <a:fillRect/>
          </a:stretch>
        </p:blipFill>
        <p:spPr>
          <a:xfrm>
            <a:off x="781358" y="4845770"/>
            <a:ext cx="1215082" cy="1343269"/>
          </a:xfrm>
          <a:prstGeom prst="rect">
            <a:avLst/>
          </a:prstGeom>
        </p:spPr>
      </p:pic>
      <p:pic>
        <p:nvPicPr>
          <p:cNvPr id="59" name="Picture 58">
            <a:extLst>
              <a:ext uri="{FF2B5EF4-FFF2-40B4-BE49-F238E27FC236}">
                <a16:creationId xmlns:a16="http://schemas.microsoft.com/office/drawing/2014/main" id="{EEB1AAB2-5062-DB44-7219-321521D7D527}"/>
              </a:ext>
            </a:extLst>
          </p:cNvPr>
          <p:cNvPicPr>
            <a:picLocks noChangeAspect="1"/>
          </p:cNvPicPr>
          <p:nvPr/>
        </p:nvPicPr>
        <p:blipFill>
          <a:blip r:embed="rId5"/>
          <a:srcRect l="22960" r="23529"/>
          <a:stretch>
            <a:fillRect/>
          </a:stretch>
        </p:blipFill>
        <p:spPr>
          <a:xfrm>
            <a:off x="2100820" y="4848045"/>
            <a:ext cx="1072088" cy="1337331"/>
          </a:xfrm>
          <a:prstGeom prst="rect">
            <a:avLst/>
          </a:prstGeom>
        </p:spPr>
      </p:pic>
      <p:pic>
        <p:nvPicPr>
          <p:cNvPr id="61" name="Picture 60">
            <a:extLst>
              <a:ext uri="{FF2B5EF4-FFF2-40B4-BE49-F238E27FC236}">
                <a16:creationId xmlns:a16="http://schemas.microsoft.com/office/drawing/2014/main" id="{6411B6B5-91B2-FDED-6659-990FEF7244AF}"/>
              </a:ext>
            </a:extLst>
          </p:cNvPr>
          <p:cNvPicPr>
            <a:picLocks noChangeAspect="1"/>
          </p:cNvPicPr>
          <p:nvPr/>
        </p:nvPicPr>
        <p:blipFill>
          <a:blip r:embed="rId6"/>
          <a:srcRect l="17920" r="20491"/>
          <a:stretch>
            <a:fillRect/>
          </a:stretch>
        </p:blipFill>
        <p:spPr>
          <a:xfrm>
            <a:off x="3272460" y="4848045"/>
            <a:ext cx="1232910" cy="1336216"/>
          </a:xfrm>
          <a:prstGeom prst="rect">
            <a:avLst/>
          </a:prstGeom>
        </p:spPr>
      </p:pic>
    </p:spTree>
    <p:extLst>
      <p:ext uri="{BB962C8B-B14F-4D97-AF65-F5344CB8AC3E}">
        <p14:creationId xmlns:p14="http://schemas.microsoft.com/office/powerpoint/2010/main" val="414540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1D63071D-CAE4-C4C9-319A-8F3B4BB4DB8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92F1FA7-E447-6291-C259-3A14A7250F3D}"/>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E076A42B-3AAC-84E3-812B-FA00C40ED37D}"/>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58F6E41B-095A-482A-04FB-52BB126E69D7}"/>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98D2C91C-2D81-1661-E44F-F503A813F953}"/>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B31C38BA-A2BD-6FAA-EACE-F0544E95743C}"/>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68AE877E-9D15-C00C-7AC5-9887314D8F63}"/>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FEA7066B-2946-56BC-B221-E9816B90EED5}"/>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10DSB0W</a:t>
            </a:r>
          </a:p>
          <a:p>
            <a:pPr algn="ctr"/>
            <a:r>
              <a:rPr lang="en-US" sz="1000" i="1" dirty="0">
                <a:solidFill>
                  <a:srgbClr val="8A92A0"/>
                </a:solidFill>
                <a:latin typeface="Calibri" pitchFamily="34" charset="0"/>
                <a:ea typeface="Calibri" pitchFamily="34" charset="-122"/>
                <a:cs typeface="Calibri" pitchFamily="34" charset="-120"/>
              </a:rPr>
              <a:t>Crystal Dome Tower Award (2 x 2 x 4")</a:t>
            </a:r>
          </a:p>
        </p:txBody>
      </p:sp>
      <p:sp>
        <p:nvSpPr>
          <p:cNvPr id="15" name="Shape 13">
            <a:extLst>
              <a:ext uri="{FF2B5EF4-FFF2-40B4-BE49-F238E27FC236}">
                <a16:creationId xmlns:a16="http://schemas.microsoft.com/office/drawing/2014/main" id="{DCC0305C-EDBD-6946-6CDB-FCA134928248}"/>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51816AFB-D56C-5041-80F1-F34807F64942}"/>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5333A42D-9D2C-22B5-F554-274C6CEEFAAE}"/>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REAL ESTATE, ARCHITECTURE, FINANCE, TECHNOLOGY, HOSPITALITY</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1AC73663-3D28-3E0D-0577-A7E1BBDA1AE2}"/>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A modern piece that is tall, with an architectural silhouette and a softly curved dome top, reflecting upward momentum and enduring success, making it an ideal choice for honoring top performers, milestone achievements, and leadership excellence.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Excellence Award Presented to [Client’s Name] In recognition of outstanding performance [Company Name] | [Year]</a:t>
            </a:r>
          </a:p>
        </p:txBody>
      </p:sp>
      <p:sp>
        <p:nvSpPr>
          <p:cNvPr id="19" name="Shape 17">
            <a:extLst>
              <a:ext uri="{FF2B5EF4-FFF2-40B4-BE49-F238E27FC236}">
                <a16:creationId xmlns:a16="http://schemas.microsoft.com/office/drawing/2014/main" id="{6FC8BDB6-AD7E-DF65-5CAA-7382D7329CCB}"/>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3895C0A7-A486-80F3-9482-C94CFFC65F81}"/>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747FC166-C83F-B5A9-EB87-B3B5701C538E}"/>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4DE7FE82-9CF7-FBCE-D00F-324D818BC6EC}"/>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5 W x 5 D x 10 H (cm)</a:t>
            </a:r>
            <a:endParaRPr lang="en-US" sz="1200" dirty="0"/>
          </a:p>
        </p:txBody>
      </p:sp>
      <p:sp>
        <p:nvSpPr>
          <p:cNvPr id="23" name="Shape 21">
            <a:extLst>
              <a:ext uri="{FF2B5EF4-FFF2-40B4-BE49-F238E27FC236}">
                <a16:creationId xmlns:a16="http://schemas.microsoft.com/office/drawing/2014/main" id="{725E7FDC-9C4E-F800-6C67-CEAE36204BE7}"/>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04F9EF04-34B4-B4A1-7466-F2EF2A8C59F1}"/>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A5CD9ABB-8D31-31E3-DE29-BD18A208A29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2293424A-B538-4E66-72C3-D9143DA43043}"/>
              </a:ext>
            </a:extLst>
          </p:cNvPr>
          <p:cNvSpPr/>
          <p:nvPr/>
        </p:nvSpPr>
        <p:spPr>
          <a:xfrm>
            <a:off x="8814816" y="2660904"/>
            <a:ext cx="2935224" cy="658368"/>
          </a:xfrm>
          <a:prstGeom prst="rect">
            <a:avLst/>
          </a:prstGeom>
          <a:noFill/>
          <a:ln/>
        </p:spPr>
        <p:txBody>
          <a:bodyPr wrap="square" lIns="0" tIns="0" rIns="0" bIns="0" rtlCol="0" anchor="ctr"/>
          <a:lstStyle/>
          <a:p>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FB92989C-47C6-7262-9434-6093E8B189FA}"/>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F413E24E-0ED6-B2AE-AE2B-6436DF8BD851}"/>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9A53CDD7-BF8A-816F-9DF0-EB4EE118166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8069F007-8AD5-2CD2-1DD8-68D5DAC6C796}"/>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90FC1B68-1C16-DFB7-1EEF-FB5F4B798D6D}"/>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5341F1B1-9FEA-4767-0AE9-E8D66FAC1146}"/>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FCACB61F-1F23-960C-52F4-CF33C65FA96C}"/>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$24.44</a:t>
            </a:r>
            <a:endParaRPr lang="en-US" sz="2000" dirty="0"/>
          </a:p>
        </p:txBody>
      </p:sp>
      <p:sp>
        <p:nvSpPr>
          <p:cNvPr id="34" name="Text 32">
            <a:extLst>
              <a:ext uri="{FF2B5EF4-FFF2-40B4-BE49-F238E27FC236}">
                <a16:creationId xmlns:a16="http://schemas.microsoft.com/office/drawing/2014/main" id="{C37906E1-4898-A7C1-1BB4-4131AE5F63B1}"/>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0CFADA02-3D3C-7D4F-44DB-5069DF801E8B}"/>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3DEAC856-62D3-2FE5-A73E-592D960334FE}"/>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FA2A004-455E-6518-A061-4076A6EF994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181276B8-57A2-8B54-803C-7DEA01CD483D}"/>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$22.49</a:t>
            </a:r>
            <a:endParaRPr lang="en-US" sz="2000" dirty="0"/>
          </a:p>
        </p:txBody>
      </p:sp>
      <p:sp>
        <p:nvSpPr>
          <p:cNvPr id="39" name="Text 37">
            <a:extLst>
              <a:ext uri="{FF2B5EF4-FFF2-40B4-BE49-F238E27FC236}">
                <a16:creationId xmlns:a16="http://schemas.microsoft.com/office/drawing/2014/main" id="{A1808C7F-9F89-93D6-9CCA-45F983E1700C}"/>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25A64978-D480-389D-219B-AF2506EEE957}"/>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023D91B2-BFDD-9058-0F3D-8D48F54CBFC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F26C1F72-8038-531F-22A7-6AA2789A43F6}"/>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1BA8FD88-9CC3-394F-636B-04605465877B}"/>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$21.51</a:t>
            </a:r>
            <a:endParaRPr lang="en-US" sz="2000" dirty="0"/>
          </a:p>
        </p:txBody>
      </p:sp>
      <p:sp>
        <p:nvSpPr>
          <p:cNvPr id="44" name="Text 42">
            <a:extLst>
              <a:ext uri="{FF2B5EF4-FFF2-40B4-BE49-F238E27FC236}">
                <a16:creationId xmlns:a16="http://schemas.microsoft.com/office/drawing/2014/main" id="{BD6C436E-0DF7-6AFD-9741-58C0A1F373F4}"/>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715C2E25-9B18-4D02-D7D3-48A6F2C01FF6}"/>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95B1F0CC-7DCA-7E12-BF2F-E6E2C92F029D}"/>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AF622A3E-72D0-1A62-1DC2-99D5EEB882BF}"/>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6F729BA7-773B-1D8D-EB0F-C0B78D472A8E}"/>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AAE44E94-0C6F-1470-4206-D7D90C11965F}"/>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$20.78</a:t>
            </a:r>
            <a:endParaRPr lang="en-US" sz="2000" dirty="0"/>
          </a:p>
        </p:txBody>
      </p:sp>
      <p:sp>
        <p:nvSpPr>
          <p:cNvPr id="50" name="Text 48">
            <a:extLst>
              <a:ext uri="{FF2B5EF4-FFF2-40B4-BE49-F238E27FC236}">
                <a16:creationId xmlns:a16="http://schemas.microsoft.com/office/drawing/2014/main" id="{BE4B23B2-AC7C-B6E9-6EC9-45E7A2157512}"/>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15525832-5D60-5A61-DBD4-CD5016921D11}"/>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566DD5A1-E25C-3E28-565F-FDE8FCB1BCF2}"/>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AD0A5730-DD16-C9C6-C688-0522FEAD4AC4}"/>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B3E5076A-0841-6404-3116-A0921A408327}"/>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32381B46-E71C-5C5E-483F-2525FF07F092}"/>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B401E83F-6837-E41C-41ED-FC1E8AC76CFB}"/>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A9421C6D-695D-5030-7E3A-344EB4E0AB34}"/>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Dome Tower Award (2 x 2 x 4")</a:t>
            </a:r>
          </a:p>
        </p:txBody>
      </p:sp>
      <p:sp>
        <p:nvSpPr>
          <p:cNvPr id="74" name="Shape 49">
            <a:extLst>
              <a:ext uri="{FF2B5EF4-FFF2-40B4-BE49-F238E27FC236}">
                <a16:creationId xmlns:a16="http://schemas.microsoft.com/office/drawing/2014/main" id="{EE06BE39-3F2E-0D9A-59BC-F97ACD0F6712}"/>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8A86CEA5-4814-654D-D0C2-42036ECC2E33}"/>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2D0F896-B36A-B1C0-550F-DD37A718A200}"/>
              </a:ext>
            </a:extLst>
          </p:cNvPr>
          <p:cNvPicPr>
            <a:picLocks noChangeAspect="1"/>
          </p:cNvPicPr>
          <p:nvPr/>
        </p:nvPicPr>
        <p:blipFill>
          <a:blip r:embed="rId3"/>
          <a:stretch>
            <a:fillRect/>
          </a:stretch>
        </p:blipFill>
        <p:spPr>
          <a:xfrm>
            <a:off x="1820130" y="1320194"/>
            <a:ext cx="1571819" cy="2968991"/>
          </a:xfrm>
          <a:prstGeom prst="rect">
            <a:avLst/>
          </a:prstGeom>
        </p:spPr>
      </p:pic>
      <p:pic>
        <p:nvPicPr>
          <p:cNvPr id="12" name="Picture 11">
            <a:extLst>
              <a:ext uri="{FF2B5EF4-FFF2-40B4-BE49-F238E27FC236}">
                <a16:creationId xmlns:a16="http://schemas.microsoft.com/office/drawing/2014/main" id="{D805AE75-197F-BC81-4B93-E6AE79867D21}"/>
              </a:ext>
            </a:extLst>
          </p:cNvPr>
          <p:cNvPicPr>
            <a:picLocks noChangeAspect="1"/>
          </p:cNvPicPr>
          <p:nvPr/>
        </p:nvPicPr>
        <p:blipFill>
          <a:blip r:embed="rId4"/>
          <a:srcRect l="31600" t="7033" r="30480" b="5057"/>
          <a:stretch>
            <a:fillRect/>
          </a:stretch>
        </p:blipFill>
        <p:spPr>
          <a:xfrm>
            <a:off x="2226089" y="4856672"/>
            <a:ext cx="858630" cy="1328704"/>
          </a:xfrm>
          <a:prstGeom prst="rect">
            <a:avLst/>
          </a:prstGeom>
        </p:spPr>
      </p:pic>
      <p:pic>
        <p:nvPicPr>
          <p:cNvPr id="58" name="Picture 57">
            <a:extLst>
              <a:ext uri="{FF2B5EF4-FFF2-40B4-BE49-F238E27FC236}">
                <a16:creationId xmlns:a16="http://schemas.microsoft.com/office/drawing/2014/main" id="{40E23C36-18CD-4050-5B5C-78667F4A4C5C}"/>
              </a:ext>
            </a:extLst>
          </p:cNvPr>
          <p:cNvPicPr>
            <a:picLocks noChangeAspect="1"/>
          </p:cNvPicPr>
          <p:nvPr/>
        </p:nvPicPr>
        <p:blipFill>
          <a:blip r:embed="rId5"/>
          <a:srcRect l="15934" r="14080"/>
          <a:stretch>
            <a:fillRect/>
          </a:stretch>
        </p:blipFill>
        <p:spPr>
          <a:xfrm>
            <a:off x="1178098" y="4856671"/>
            <a:ext cx="929119" cy="1327589"/>
          </a:xfrm>
          <a:prstGeom prst="rect">
            <a:avLst/>
          </a:prstGeom>
        </p:spPr>
      </p:pic>
      <p:pic>
        <p:nvPicPr>
          <p:cNvPr id="62" name="Picture 61">
            <a:extLst>
              <a:ext uri="{FF2B5EF4-FFF2-40B4-BE49-F238E27FC236}">
                <a16:creationId xmlns:a16="http://schemas.microsoft.com/office/drawing/2014/main" id="{9C0FB31F-073E-B445-DB03-239181489B39}"/>
              </a:ext>
            </a:extLst>
          </p:cNvPr>
          <p:cNvPicPr>
            <a:picLocks noChangeAspect="1"/>
          </p:cNvPicPr>
          <p:nvPr/>
        </p:nvPicPr>
        <p:blipFill>
          <a:blip r:embed="rId6"/>
          <a:srcRect l="28000" t="8652" r="28000" b="7213"/>
          <a:stretch>
            <a:fillRect/>
          </a:stretch>
        </p:blipFill>
        <p:spPr>
          <a:xfrm>
            <a:off x="3206496" y="4856672"/>
            <a:ext cx="1040133" cy="1327588"/>
          </a:xfrm>
          <a:prstGeom prst="rect">
            <a:avLst/>
          </a:prstGeom>
        </p:spPr>
      </p:pic>
    </p:spTree>
    <p:extLst>
      <p:ext uri="{BB962C8B-B14F-4D97-AF65-F5344CB8AC3E}">
        <p14:creationId xmlns:p14="http://schemas.microsoft.com/office/powerpoint/2010/main" val="93489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7">
    <p:bg>
      <p:bgPr>
        <a:solidFill>
          <a:srgbClr val="1A2B4A"/>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C9A84C"/>
          </a:solidFill>
          <a:ln w="12700">
            <a:solidFill>
              <a:srgbClr val="C9A84C"/>
            </a:solidFill>
            <a:prstDash val="solid"/>
          </a:ln>
        </p:spPr>
        <p:txBody>
          <a:bodyPr/>
          <a:lstStyle/>
          <a:p>
            <a:endParaRPr lang="en-CA"/>
          </a:p>
        </p:txBody>
      </p:sp>
      <p:sp>
        <p:nvSpPr>
          <p:cNvPr id="3" name="Shape 1"/>
          <p:cNvSpPr/>
          <p:nvPr/>
        </p:nvSpPr>
        <p:spPr>
          <a:xfrm>
            <a:off x="11996928" y="0"/>
            <a:ext cx="164592" cy="6858000"/>
          </a:xfrm>
          <a:prstGeom prst="rect">
            <a:avLst/>
          </a:prstGeom>
          <a:solidFill>
            <a:srgbClr val="C9A84C"/>
          </a:solidFill>
          <a:ln w="12700">
            <a:solidFill>
              <a:srgbClr val="C9A84C"/>
            </a:solidFill>
            <a:prstDash val="solid"/>
          </a:ln>
        </p:spPr>
        <p:txBody>
          <a:bodyPr/>
          <a:lstStyle/>
          <a:p>
            <a:endParaRPr lang="en-CA"/>
          </a:p>
        </p:txBody>
      </p:sp>
      <p:sp>
        <p:nvSpPr>
          <p:cNvPr id="4" name="Text 2"/>
          <p:cNvSpPr/>
          <p:nvPr/>
        </p:nvSpPr>
        <p:spPr>
          <a:xfrm>
            <a:off x="502920" y="822960"/>
            <a:ext cx="10972800" cy="1005840"/>
          </a:xfrm>
          <a:prstGeom prst="rect">
            <a:avLst/>
          </a:prstGeom>
          <a:noFill/>
          <a:ln/>
        </p:spPr>
        <p:txBody>
          <a:bodyPr wrap="square" lIns="0" tIns="0" rIns="0" bIns="0" rtlCol="0" anchor="ctr"/>
          <a:lstStyle/>
          <a:p>
            <a:pPr marL="0" indent="0" algn="ctr">
              <a:buNone/>
            </a:pPr>
            <a:r>
              <a:rPr lang="en-US" sz="4400" b="1" kern="0" spc="300" dirty="0">
                <a:solidFill>
                  <a:srgbClr val="C9A84C"/>
                </a:solidFill>
                <a:latin typeface="Georgia" pitchFamily="34" charset="0"/>
                <a:ea typeface="Georgia" pitchFamily="34" charset="-122"/>
                <a:cs typeface="Georgia" pitchFamily="34" charset="-120"/>
              </a:rPr>
              <a:t>READY TO ORDER?</a:t>
            </a:r>
            <a:endParaRPr lang="en-US" sz="4400" dirty="0"/>
          </a:p>
        </p:txBody>
      </p:sp>
      <p:sp>
        <p:nvSpPr>
          <p:cNvPr id="5" name="Text 3"/>
          <p:cNvSpPr/>
          <p:nvPr/>
        </p:nvSpPr>
        <p:spPr>
          <a:xfrm>
            <a:off x="502920" y="1874520"/>
            <a:ext cx="11155680" cy="548640"/>
          </a:xfrm>
          <a:prstGeom prst="rect">
            <a:avLst/>
          </a:prstGeom>
          <a:noFill/>
          <a:ln/>
        </p:spPr>
        <p:txBody>
          <a:bodyPr wrap="square" lIns="0" tIns="0" rIns="0" bIns="0" rtlCol="0" anchor="ctr"/>
          <a:lstStyle/>
          <a:p>
            <a:pPr marL="0" indent="0" algn="ctr">
              <a:buNone/>
            </a:pPr>
            <a:r>
              <a:rPr lang="en-US" sz="1700" i="1" dirty="0">
                <a:solidFill>
                  <a:srgbClr val="C8D4E8"/>
                </a:solidFill>
                <a:latin typeface="Georgia" pitchFamily="34" charset="0"/>
                <a:ea typeface="Georgia" pitchFamily="34" charset="-122"/>
                <a:cs typeface="Georgia" pitchFamily="34" charset="-120"/>
              </a:rPr>
              <a:t>Contact our team today — quantities are limited and allocations fill fast.</a:t>
            </a:r>
            <a:endParaRPr lang="en-US" sz="1700" dirty="0"/>
          </a:p>
        </p:txBody>
      </p:sp>
      <p:sp>
        <p:nvSpPr>
          <p:cNvPr id="6" name="Shape 4"/>
          <p:cNvSpPr/>
          <p:nvPr/>
        </p:nvSpPr>
        <p:spPr>
          <a:xfrm>
            <a:off x="1371600" y="2651760"/>
            <a:ext cx="9418320" cy="36576"/>
          </a:xfrm>
          <a:prstGeom prst="rect">
            <a:avLst/>
          </a:prstGeom>
          <a:solidFill>
            <a:srgbClr val="C9A84C">
              <a:alpha val="60000"/>
            </a:srgbClr>
          </a:solidFill>
          <a:ln w="12700">
            <a:solidFill>
              <a:srgbClr val="C9A84C"/>
            </a:solidFill>
            <a:prstDash val="solid"/>
          </a:ln>
        </p:spPr>
        <p:txBody>
          <a:bodyPr/>
          <a:lstStyle/>
          <a:p>
            <a:endParaRPr lang="en-CA"/>
          </a:p>
        </p:txBody>
      </p:sp>
      <p:sp>
        <p:nvSpPr>
          <p:cNvPr id="7" name="Shape 5"/>
          <p:cNvSpPr/>
          <p:nvPr/>
        </p:nvSpPr>
        <p:spPr>
          <a:xfrm>
            <a:off x="50292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8" name="Shape 6"/>
          <p:cNvSpPr/>
          <p:nvPr/>
        </p:nvSpPr>
        <p:spPr>
          <a:xfrm>
            <a:off x="50292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9" name="Text 7"/>
          <p:cNvSpPr/>
          <p:nvPr/>
        </p:nvSpPr>
        <p:spPr>
          <a:xfrm>
            <a:off x="64008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PHONE</a:t>
            </a:r>
            <a:endParaRPr lang="en-US" sz="900" dirty="0"/>
          </a:p>
        </p:txBody>
      </p:sp>
      <p:sp>
        <p:nvSpPr>
          <p:cNvPr id="10" name="Text 8"/>
          <p:cNvSpPr/>
          <p:nvPr/>
        </p:nvSpPr>
        <p:spPr>
          <a:xfrm>
            <a:off x="64008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1-855-946-4832</a:t>
            </a:r>
          </a:p>
        </p:txBody>
      </p:sp>
      <p:sp>
        <p:nvSpPr>
          <p:cNvPr id="11" name="Shape 9"/>
          <p:cNvSpPr/>
          <p:nvPr/>
        </p:nvSpPr>
        <p:spPr>
          <a:xfrm>
            <a:off x="333756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12" name="Shape 10"/>
          <p:cNvSpPr/>
          <p:nvPr/>
        </p:nvSpPr>
        <p:spPr>
          <a:xfrm>
            <a:off x="333756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13" name="Text 11"/>
          <p:cNvSpPr/>
          <p:nvPr/>
        </p:nvSpPr>
        <p:spPr>
          <a:xfrm>
            <a:off x="347472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EMAIL</a:t>
            </a:r>
            <a:endParaRPr lang="en-US" sz="900" dirty="0"/>
          </a:p>
        </p:txBody>
      </p:sp>
      <p:sp>
        <p:nvSpPr>
          <p:cNvPr id="14" name="Text 12"/>
          <p:cNvSpPr/>
          <p:nvPr/>
        </p:nvSpPr>
        <p:spPr>
          <a:xfrm>
            <a:off x="347472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sales@crystalsensations.com</a:t>
            </a:r>
            <a:endParaRPr lang="en-US" sz="1300" dirty="0"/>
          </a:p>
        </p:txBody>
      </p:sp>
      <p:sp>
        <p:nvSpPr>
          <p:cNvPr id="15" name="Shape 13"/>
          <p:cNvSpPr/>
          <p:nvPr/>
        </p:nvSpPr>
        <p:spPr>
          <a:xfrm>
            <a:off x="617220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p:cNvSpPr/>
          <p:nvPr/>
        </p:nvSpPr>
        <p:spPr>
          <a:xfrm>
            <a:off x="617220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17" name="Text 15"/>
          <p:cNvSpPr/>
          <p:nvPr/>
        </p:nvSpPr>
        <p:spPr>
          <a:xfrm>
            <a:off x="630936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Online Platform</a:t>
            </a:r>
            <a:endParaRPr lang="en-US" sz="900" dirty="0"/>
          </a:p>
        </p:txBody>
      </p:sp>
      <p:sp>
        <p:nvSpPr>
          <p:cNvPr id="18" name="Text 16"/>
          <p:cNvSpPr/>
          <p:nvPr/>
        </p:nvSpPr>
        <p:spPr>
          <a:xfrm>
            <a:off x="630936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hlinkClick r:id="rId3"/>
              </a:rPr>
              <a:t>www.crystalsensations.com</a:t>
            </a:r>
            <a:endParaRPr lang="en-US" sz="1300" dirty="0">
              <a:solidFill>
                <a:srgbClr val="FFFFFF"/>
              </a:solidFill>
              <a:latin typeface="Calibri" pitchFamily="34" charset="0"/>
              <a:ea typeface="Calibri" pitchFamily="34" charset="-122"/>
              <a:cs typeface="Calibri" pitchFamily="34" charset="-120"/>
            </a:endParaRPr>
          </a:p>
          <a:p>
            <a:pPr marL="0" indent="0">
              <a:buNone/>
            </a:pPr>
            <a:r>
              <a:rPr lang="en-US" sz="1300" dirty="0">
                <a:solidFill>
                  <a:srgbClr val="FFFFFF"/>
                </a:solidFill>
                <a:latin typeface="Calibri" pitchFamily="34" charset="0"/>
                <a:ea typeface="Calibri" pitchFamily="34" charset="-122"/>
                <a:cs typeface="Calibri" pitchFamily="34" charset="-120"/>
              </a:rPr>
              <a:t>ASI #47787</a:t>
            </a:r>
          </a:p>
          <a:p>
            <a:pPr marL="0" indent="0">
              <a:buNone/>
            </a:pPr>
            <a:r>
              <a:rPr lang="en-US" sz="1300" dirty="0">
                <a:solidFill>
                  <a:srgbClr val="FFFFFF"/>
                </a:solidFill>
                <a:latin typeface="Calibri" pitchFamily="34" charset="0"/>
                <a:ea typeface="Calibri" pitchFamily="34" charset="-122"/>
                <a:cs typeface="Calibri" pitchFamily="34" charset="-120"/>
              </a:rPr>
              <a:t>SAGE #66376 (US) </a:t>
            </a:r>
          </a:p>
          <a:p>
            <a:pPr marL="0" indent="0">
              <a:buNone/>
            </a:pPr>
            <a:r>
              <a:rPr lang="en-US" sz="1300" dirty="0">
                <a:solidFill>
                  <a:srgbClr val="FFFFFF"/>
                </a:solidFill>
                <a:latin typeface="Calibri" pitchFamily="34" charset="0"/>
                <a:ea typeface="Calibri" pitchFamily="34" charset="-122"/>
                <a:cs typeface="Calibri" pitchFamily="34" charset="-120"/>
              </a:rPr>
              <a:t>SAGE #68900 (CA)</a:t>
            </a:r>
            <a:endParaRPr lang="en-US" sz="1300" dirty="0"/>
          </a:p>
        </p:txBody>
      </p:sp>
      <p:sp>
        <p:nvSpPr>
          <p:cNvPr id="19" name="Shape 17"/>
          <p:cNvSpPr/>
          <p:nvPr/>
        </p:nvSpPr>
        <p:spPr>
          <a:xfrm>
            <a:off x="900684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20" name="Shape 18"/>
          <p:cNvSpPr/>
          <p:nvPr/>
        </p:nvSpPr>
        <p:spPr>
          <a:xfrm>
            <a:off x="900684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21" name="Text 19"/>
          <p:cNvSpPr/>
          <p:nvPr/>
        </p:nvSpPr>
        <p:spPr>
          <a:xfrm>
            <a:off x="914400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ADDRESS</a:t>
            </a:r>
            <a:endParaRPr lang="en-US" sz="900" dirty="0"/>
          </a:p>
        </p:txBody>
      </p:sp>
      <p:sp>
        <p:nvSpPr>
          <p:cNvPr id="22" name="Text 20"/>
          <p:cNvSpPr/>
          <p:nvPr/>
        </p:nvSpPr>
        <p:spPr>
          <a:xfrm>
            <a:off x="914400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950 Denison St, Unit 19</a:t>
            </a:r>
            <a:endParaRPr lang="en-US" sz="1300" dirty="0"/>
          </a:p>
          <a:p>
            <a:pPr marL="0" indent="0">
              <a:buNone/>
            </a:pPr>
            <a:r>
              <a:rPr lang="en-US" sz="1300" dirty="0">
                <a:solidFill>
                  <a:srgbClr val="FFFFFF"/>
                </a:solidFill>
                <a:latin typeface="Calibri" pitchFamily="34" charset="0"/>
                <a:ea typeface="Calibri" pitchFamily="34" charset="-122"/>
                <a:cs typeface="Calibri" pitchFamily="34" charset="-120"/>
              </a:rPr>
              <a:t>Markham, ON </a:t>
            </a:r>
          </a:p>
          <a:p>
            <a:pPr marL="0" indent="0">
              <a:buNone/>
            </a:pPr>
            <a:r>
              <a:rPr lang="en-US" sz="1300" dirty="0">
                <a:solidFill>
                  <a:srgbClr val="FFFFFF"/>
                </a:solidFill>
                <a:latin typeface="Calibri" pitchFamily="34" charset="0"/>
                <a:ea typeface="Calibri" pitchFamily="34" charset="-122"/>
                <a:cs typeface="Calibri" pitchFamily="34" charset="-120"/>
              </a:rPr>
              <a:t>Canada, L3R 3K5</a:t>
            </a:r>
          </a:p>
          <a:p>
            <a:pPr marL="0" indent="0">
              <a:buNone/>
            </a:pPr>
            <a:endParaRPr lang="en-US" sz="1300" dirty="0">
              <a:solidFill>
                <a:srgbClr val="FFFFFF"/>
              </a:solidFill>
              <a:latin typeface="Calibri" pitchFamily="34" charset="0"/>
              <a:ea typeface="Calibri" pitchFamily="34" charset="-122"/>
              <a:cs typeface="Calibri" pitchFamily="34" charset="-120"/>
            </a:endParaRPr>
          </a:p>
          <a:p>
            <a:pPr marL="0" indent="0">
              <a:buNone/>
            </a:pPr>
            <a:r>
              <a:rPr lang="en-US" sz="1300" dirty="0">
                <a:solidFill>
                  <a:srgbClr val="FFFFFF"/>
                </a:solidFill>
                <a:latin typeface="Calibri" pitchFamily="34" charset="0"/>
                <a:ea typeface="Calibri" pitchFamily="34" charset="-122"/>
                <a:cs typeface="Calibri" pitchFamily="34" charset="-120"/>
              </a:rPr>
              <a:t>TARIFF-FREE U.S. Shipping</a:t>
            </a:r>
            <a:endParaRPr lang="en-US" sz="1300" dirty="0"/>
          </a:p>
        </p:txBody>
      </p:sp>
      <p:sp>
        <p:nvSpPr>
          <p:cNvPr id="23" name="Shape 21"/>
          <p:cNvSpPr/>
          <p:nvPr/>
        </p:nvSpPr>
        <p:spPr>
          <a:xfrm>
            <a:off x="1371600" y="5394960"/>
            <a:ext cx="9418320" cy="822960"/>
          </a:xfrm>
          <a:prstGeom prst="rect">
            <a:avLst/>
          </a:prstGeom>
          <a:solidFill>
            <a:srgbClr val="FDECEA">
              <a:alpha val="95000"/>
            </a:srgbClr>
          </a:solidFill>
          <a:ln w="12700">
            <a:solidFill>
              <a:srgbClr val="C0392B"/>
            </a:solidFill>
            <a:prstDash val="solid"/>
          </a:ln>
        </p:spPr>
        <p:txBody>
          <a:bodyPr/>
          <a:lstStyle/>
          <a:p>
            <a:endParaRPr lang="en-CA"/>
          </a:p>
        </p:txBody>
      </p:sp>
      <p:sp>
        <p:nvSpPr>
          <p:cNvPr id="24" name="Text 22"/>
          <p:cNvSpPr/>
          <p:nvPr/>
        </p:nvSpPr>
        <p:spPr>
          <a:xfrm>
            <a:off x="1554480" y="5394960"/>
            <a:ext cx="9052560" cy="822960"/>
          </a:xfrm>
          <a:prstGeom prst="rect">
            <a:avLst/>
          </a:prstGeom>
          <a:noFill/>
          <a:ln/>
        </p:spPr>
        <p:txBody>
          <a:bodyPr wrap="square" lIns="0" tIns="0" rIns="0" bIns="0" rtlCol="0" anchor="ctr"/>
          <a:lstStyle/>
          <a:p>
            <a:pPr marL="0" indent="0">
              <a:buNone/>
            </a:pPr>
            <a:r>
              <a:rPr lang="en-US" sz="1100" b="1" dirty="0">
                <a:solidFill>
                  <a:srgbClr val="C0392B"/>
                </a:solidFill>
                <a:latin typeface="Calibri" pitchFamily="34" charset="0"/>
                <a:ea typeface="Calibri" pitchFamily="34" charset="-122"/>
                <a:cs typeface="Calibri" pitchFamily="34" charset="-120"/>
              </a:rPr>
              <a:t>⚠  IMPORTANT: </a:t>
            </a:r>
            <a:r>
              <a:rPr lang="en-US" sz="1100" dirty="0">
                <a:solidFill>
                  <a:srgbClr val="4A1510"/>
                </a:solidFill>
                <a:latin typeface="Calibri" pitchFamily="34" charset="0"/>
                <a:ea typeface="Calibri" pitchFamily="34" charset="-122"/>
                <a:cs typeface="Calibri" pitchFamily="34" charset="-120"/>
              </a:rPr>
              <a:t>All promotional items are available on a strictly limited, first-come-first-served basis. We welcome ongoing supply discussions for clients with growing and consistent order volumes.</a:t>
            </a:r>
            <a:endParaRPr lang="en-US" sz="1100" dirty="0"/>
          </a:p>
        </p:txBody>
      </p:sp>
      <p:sp>
        <p:nvSpPr>
          <p:cNvPr id="25" name="Text 23"/>
          <p:cNvSpPr/>
          <p:nvPr/>
        </p:nvSpPr>
        <p:spPr>
          <a:xfrm>
            <a:off x="502920" y="6400800"/>
            <a:ext cx="11155680" cy="347472"/>
          </a:xfrm>
          <a:prstGeom prst="rect">
            <a:avLst/>
          </a:prstGeom>
          <a:noFill/>
          <a:ln/>
        </p:spPr>
        <p:txBody>
          <a:bodyPr wrap="square" lIns="0" tIns="0" rIns="0" bIns="0" rtlCol="0" anchor="ctr"/>
          <a:lstStyle/>
          <a:p>
            <a:pPr marL="0" indent="0" algn="ctr">
              <a:buNone/>
            </a:pPr>
            <a:r>
              <a:rPr lang="en-US" sz="1200" i="1" dirty="0">
                <a:solidFill>
                  <a:srgbClr val="C9A84C"/>
                </a:solidFill>
                <a:latin typeface="Georgia" pitchFamily="34" charset="0"/>
                <a:ea typeface="Georgia" pitchFamily="34" charset="-122"/>
                <a:cs typeface="Georgia" pitchFamily="34" charset="-120"/>
              </a:rPr>
              <a:t>Amazing. Redefined.™</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6F2"/>
        </a:solidFill>
        <a:effectLst/>
      </p:bgPr>
    </p:bg>
    <p:spTree>
      <p:nvGrpSpPr>
        <p:cNvPr id="1" name=""/>
        <p:cNvGrpSpPr/>
        <p:nvPr/>
      </p:nvGrpSpPr>
      <p:grpSpPr>
        <a:xfrm>
          <a:off x="0" y="0"/>
          <a:ext cx="0" cy="0"/>
          <a:chOff x="0" y="0"/>
          <a:chExt cx="0" cy="0"/>
        </a:xfrm>
      </p:grpSpPr>
      <p:sp>
        <p:nvSpPr>
          <p:cNvPr id="2" name="Shape 0"/>
          <p:cNvSpPr/>
          <p:nvPr/>
        </p:nvSpPr>
        <p:spPr>
          <a:xfrm>
            <a:off x="0" y="0"/>
            <a:ext cx="12161520" cy="1005840"/>
          </a:xfrm>
          <a:prstGeom prst="rect">
            <a:avLst/>
          </a:prstGeom>
          <a:solidFill>
            <a:srgbClr val="1A2B4A"/>
          </a:solidFill>
          <a:ln w="12700">
            <a:solidFill>
              <a:srgbClr val="1A2B4A"/>
            </a:solidFill>
            <a:prstDash val="solid"/>
          </a:ln>
        </p:spPr>
        <p:txBody>
          <a:bodyPr/>
          <a:lstStyle/>
          <a:p>
            <a:endParaRPr lang="en-CA" dirty="0"/>
          </a:p>
        </p:txBody>
      </p:sp>
      <p:sp>
        <p:nvSpPr>
          <p:cNvPr id="3" name="Shape 1"/>
          <p:cNvSpPr/>
          <p:nvPr/>
        </p:nvSpPr>
        <p:spPr>
          <a:xfrm>
            <a:off x="0" y="100584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p:cNvSpPr/>
          <p:nvPr/>
        </p:nvSpPr>
        <p:spPr>
          <a:xfrm>
            <a:off x="457200" y="0"/>
            <a:ext cx="9144000" cy="1005840"/>
          </a:xfrm>
          <a:prstGeom prst="rect">
            <a:avLst/>
          </a:prstGeom>
          <a:noFill/>
          <a:ln/>
        </p:spPr>
        <p:txBody>
          <a:bodyPr wrap="square" lIns="0" tIns="0" rIns="0" bIns="0" rtlCol="0" anchor="ctr"/>
          <a:lstStyle/>
          <a:p>
            <a:pPr marL="0" indent="0">
              <a:buNone/>
            </a:pPr>
            <a:r>
              <a:rPr lang="en-US" sz="2400" b="1" kern="0" dirty="0">
                <a:solidFill>
                  <a:srgbClr val="FFFFFF"/>
                </a:solidFill>
                <a:latin typeface="Aptos" panose="020B0004020202020204" pitchFamily="34" charset="0"/>
                <a:ea typeface="Georgia" pitchFamily="34" charset="-122"/>
                <a:cs typeface="Georgia" pitchFamily="34" charset="-120"/>
              </a:rPr>
              <a:t>How To Read This Catalog</a:t>
            </a:r>
            <a:endParaRPr lang="en-US" sz="2400" dirty="0">
              <a:latin typeface="Aptos" panose="020B0004020202020204" pitchFamily="34" charset="0"/>
            </a:endParaRPr>
          </a:p>
        </p:txBody>
      </p:sp>
      <p:sp>
        <p:nvSpPr>
          <p:cNvPr id="5" name="Text 3"/>
          <p:cNvSpPr/>
          <p:nvPr/>
        </p:nvSpPr>
        <p:spPr>
          <a:xfrm>
            <a:off x="9601200" y="0"/>
            <a:ext cx="2286000" cy="1005840"/>
          </a:xfrm>
          <a:prstGeom prst="rect">
            <a:avLst/>
          </a:prstGeom>
          <a:noFill/>
          <a:ln/>
        </p:spPr>
        <p:txBody>
          <a:bodyPr wrap="square" lIns="0" tIns="0" rIns="0" bIns="0" rtlCol="0" anchor="ctr"/>
          <a:lstStyle/>
          <a:p>
            <a:pPr marL="0" indent="0" algn="r">
              <a:buNone/>
            </a:pPr>
            <a:r>
              <a:rPr lang="en-US" sz="1100" dirty="0">
                <a:solidFill>
                  <a:srgbClr val="C9A84C"/>
                </a:solidFill>
                <a:latin typeface="Aptos" panose="020B0004020202020204" pitchFamily="34" charset="0"/>
                <a:ea typeface="Georgia" pitchFamily="34" charset="-122"/>
                <a:cs typeface="Georgia" pitchFamily="34" charset="-120"/>
              </a:rPr>
              <a:t>Crystal Sensations</a:t>
            </a:r>
            <a:endParaRPr lang="en-US" sz="1100" dirty="0">
              <a:latin typeface="Aptos" panose="020B0004020202020204" pitchFamily="34" charset="0"/>
            </a:endParaRPr>
          </a:p>
        </p:txBody>
      </p:sp>
      <p:sp>
        <p:nvSpPr>
          <p:cNvPr id="6" name="Shape 4"/>
          <p:cNvSpPr/>
          <p:nvPr/>
        </p:nvSpPr>
        <p:spPr>
          <a:xfrm>
            <a:off x="320040" y="141732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dirty="0"/>
          </a:p>
        </p:txBody>
      </p:sp>
      <p:sp>
        <p:nvSpPr>
          <p:cNvPr id="7" name="Shape 5"/>
          <p:cNvSpPr/>
          <p:nvPr/>
        </p:nvSpPr>
        <p:spPr>
          <a:xfrm>
            <a:off x="320040" y="1417320"/>
            <a:ext cx="64008" cy="1783080"/>
          </a:xfrm>
          <a:prstGeom prst="rect">
            <a:avLst/>
          </a:prstGeom>
          <a:solidFill>
            <a:srgbClr val="C9A84C"/>
          </a:solidFill>
          <a:ln w="12700">
            <a:solidFill>
              <a:srgbClr val="C9A84C"/>
            </a:solidFill>
            <a:prstDash val="solid"/>
          </a:ln>
        </p:spPr>
        <p:txBody>
          <a:bodyPr/>
          <a:lstStyle/>
          <a:p>
            <a:endParaRPr lang="en-CA"/>
          </a:p>
        </p:txBody>
      </p:sp>
      <p:sp>
        <p:nvSpPr>
          <p:cNvPr id="8" name="Shape 6"/>
          <p:cNvSpPr/>
          <p:nvPr/>
        </p:nvSpPr>
        <p:spPr>
          <a:xfrm>
            <a:off x="484632" y="1737360"/>
            <a:ext cx="457200" cy="457200"/>
          </a:xfrm>
          <a:prstGeom prst="ellipse">
            <a:avLst/>
          </a:prstGeom>
          <a:solidFill>
            <a:srgbClr val="1A2B4A"/>
          </a:solidFill>
          <a:ln w="12700">
            <a:solidFill>
              <a:srgbClr val="1A2B4A"/>
            </a:solidFill>
            <a:prstDash val="solid"/>
          </a:ln>
        </p:spPr>
        <p:txBody>
          <a:bodyPr/>
          <a:lstStyle/>
          <a:p>
            <a:endParaRPr lang="en-CA"/>
          </a:p>
        </p:txBody>
      </p:sp>
      <p:sp>
        <p:nvSpPr>
          <p:cNvPr id="9" name="Text 7"/>
          <p:cNvSpPr/>
          <p:nvPr/>
        </p:nvSpPr>
        <p:spPr>
          <a:xfrm>
            <a:off x="484632" y="173736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①</a:t>
            </a:r>
            <a:endParaRPr lang="en-US" sz="1300" dirty="0"/>
          </a:p>
        </p:txBody>
      </p:sp>
      <p:sp>
        <p:nvSpPr>
          <p:cNvPr id="10" name="Text 8"/>
          <p:cNvSpPr/>
          <p:nvPr/>
        </p:nvSpPr>
        <p:spPr>
          <a:xfrm>
            <a:off x="1069848" y="1691640"/>
            <a:ext cx="2651760" cy="347472"/>
          </a:xfrm>
          <a:prstGeom prst="rect">
            <a:avLst/>
          </a:prstGeom>
          <a:noFill/>
          <a:ln/>
        </p:spPr>
        <p:txBody>
          <a:bodyPr wrap="square" lIns="0" tIns="0" rIns="0" bIns="0" rtlCol="0" anchor="ctr"/>
          <a:lstStyle/>
          <a:p>
            <a:pPr marL="0" indent="0">
              <a:buNone/>
            </a:pPr>
            <a:r>
              <a:rPr lang="en-US" sz="1400" b="1" dirty="0">
                <a:solidFill>
                  <a:srgbClr val="1A2B4A"/>
                </a:solidFill>
                <a:latin typeface="Aptos" panose="020B0004020202020204" pitchFamily="34" charset="0"/>
                <a:ea typeface="Georgia" pitchFamily="34" charset="-122"/>
                <a:cs typeface="Georgia" pitchFamily="34" charset="-120"/>
              </a:rPr>
              <a:t>SKU</a:t>
            </a:r>
            <a:endParaRPr lang="en-US" sz="1400" dirty="0">
              <a:latin typeface="Aptos" panose="020B0004020202020204" pitchFamily="34" charset="0"/>
            </a:endParaRPr>
          </a:p>
        </p:txBody>
      </p:sp>
      <p:sp>
        <p:nvSpPr>
          <p:cNvPr id="11" name="Text 9"/>
          <p:cNvSpPr/>
          <p:nvPr/>
        </p:nvSpPr>
        <p:spPr>
          <a:xfrm>
            <a:off x="1069848" y="203911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Unique product code for ordering. Reference this SKU in all quote requests.</a:t>
            </a:r>
            <a:endParaRPr lang="en-US" sz="1050" dirty="0">
              <a:latin typeface="Aptos" panose="020B0004020202020204" pitchFamily="34" charset="0"/>
            </a:endParaRPr>
          </a:p>
        </p:txBody>
      </p:sp>
      <p:sp>
        <p:nvSpPr>
          <p:cNvPr id="12" name="Shape 10"/>
          <p:cNvSpPr/>
          <p:nvPr/>
        </p:nvSpPr>
        <p:spPr>
          <a:xfrm>
            <a:off x="4160520" y="141732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13" name="Shape 11"/>
          <p:cNvSpPr/>
          <p:nvPr/>
        </p:nvSpPr>
        <p:spPr>
          <a:xfrm>
            <a:off x="4160520" y="1417320"/>
            <a:ext cx="64008" cy="1783080"/>
          </a:xfrm>
          <a:prstGeom prst="rect">
            <a:avLst/>
          </a:prstGeom>
          <a:solidFill>
            <a:srgbClr val="C9A84C"/>
          </a:solidFill>
          <a:ln w="12700">
            <a:solidFill>
              <a:srgbClr val="C9A84C"/>
            </a:solidFill>
            <a:prstDash val="solid"/>
          </a:ln>
        </p:spPr>
        <p:txBody>
          <a:bodyPr/>
          <a:lstStyle/>
          <a:p>
            <a:endParaRPr lang="en-CA"/>
          </a:p>
        </p:txBody>
      </p:sp>
      <p:sp>
        <p:nvSpPr>
          <p:cNvPr id="14" name="Shape 12"/>
          <p:cNvSpPr/>
          <p:nvPr/>
        </p:nvSpPr>
        <p:spPr>
          <a:xfrm>
            <a:off x="4325112" y="1737360"/>
            <a:ext cx="457200" cy="457200"/>
          </a:xfrm>
          <a:prstGeom prst="ellipse">
            <a:avLst/>
          </a:prstGeom>
          <a:solidFill>
            <a:srgbClr val="1A2B4A"/>
          </a:solidFill>
          <a:ln w="12700">
            <a:solidFill>
              <a:srgbClr val="1A2B4A"/>
            </a:solidFill>
            <a:prstDash val="solid"/>
          </a:ln>
        </p:spPr>
        <p:txBody>
          <a:bodyPr/>
          <a:lstStyle/>
          <a:p>
            <a:endParaRPr lang="en-CA"/>
          </a:p>
        </p:txBody>
      </p:sp>
      <p:sp>
        <p:nvSpPr>
          <p:cNvPr id="15" name="Text 13"/>
          <p:cNvSpPr/>
          <p:nvPr/>
        </p:nvSpPr>
        <p:spPr>
          <a:xfrm>
            <a:off x="4325112" y="173736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②</a:t>
            </a:r>
            <a:endParaRPr lang="en-US" sz="1300" dirty="0"/>
          </a:p>
        </p:txBody>
      </p:sp>
      <p:sp>
        <p:nvSpPr>
          <p:cNvPr id="16" name="Text 14"/>
          <p:cNvSpPr/>
          <p:nvPr/>
        </p:nvSpPr>
        <p:spPr>
          <a:xfrm>
            <a:off x="4910328" y="1691640"/>
            <a:ext cx="2651760" cy="347472"/>
          </a:xfrm>
          <a:prstGeom prst="rect">
            <a:avLst/>
          </a:prstGeom>
          <a:noFill/>
          <a:ln/>
        </p:spPr>
        <p:txBody>
          <a:bodyPr wrap="square" lIns="0" tIns="0" rIns="0" bIns="0" rtlCol="0" anchor="ctr"/>
          <a:lstStyle/>
          <a:p>
            <a:r>
              <a:rPr lang="en-US" sz="1400" b="1" dirty="0">
                <a:solidFill>
                  <a:srgbClr val="1A2B4A"/>
                </a:solidFill>
                <a:latin typeface="Aptos" panose="020B0004020202020204" pitchFamily="34" charset="0"/>
              </a:rPr>
              <a:t>Corporate Gift Applications &amp; Industry Scenarios</a:t>
            </a:r>
          </a:p>
        </p:txBody>
      </p:sp>
      <p:sp>
        <p:nvSpPr>
          <p:cNvPr id="17" name="Text 15"/>
          <p:cNvSpPr/>
          <p:nvPr/>
        </p:nvSpPr>
        <p:spPr>
          <a:xfrm>
            <a:off x="4910328" y="203911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A practical guide to gifting occasions, industry fit, and suggested messaging, with reference to crystal shapes.</a:t>
            </a:r>
            <a:endParaRPr lang="en-US" sz="1050" dirty="0">
              <a:latin typeface="Aptos" panose="020B0004020202020204" pitchFamily="34" charset="0"/>
            </a:endParaRPr>
          </a:p>
        </p:txBody>
      </p:sp>
      <p:sp>
        <p:nvSpPr>
          <p:cNvPr id="18" name="Shape 16"/>
          <p:cNvSpPr/>
          <p:nvPr/>
        </p:nvSpPr>
        <p:spPr>
          <a:xfrm>
            <a:off x="8001000" y="141732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19" name="Shape 17"/>
          <p:cNvSpPr/>
          <p:nvPr/>
        </p:nvSpPr>
        <p:spPr>
          <a:xfrm>
            <a:off x="8001000" y="1417320"/>
            <a:ext cx="64008" cy="1783080"/>
          </a:xfrm>
          <a:prstGeom prst="rect">
            <a:avLst/>
          </a:prstGeom>
          <a:solidFill>
            <a:srgbClr val="C9A84C"/>
          </a:solidFill>
          <a:ln w="12700">
            <a:solidFill>
              <a:srgbClr val="C9A84C"/>
            </a:solidFill>
            <a:prstDash val="solid"/>
          </a:ln>
        </p:spPr>
        <p:txBody>
          <a:bodyPr/>
          <a:lstStyle/>
          <a:p>
            <a:endParaRPr lang="en-CA"/>
          </a:p>
        </p:txBody>
      </p:sp>
      <p:sp>
        <p:nvSpPr>
          <p:cNvPr id="20" name="Shape 18"/>
          <p:cNvSpPr/>
          <p:nvPr/>
        </p:nvSpPr>
        <p:spPr>
          <a:xfrm>
            <a:off x="8165592" y="1737360"/>
            <a:ext cx="457200" cy="457200"/>
          </a:xfrm>
          <a:prstGeom prst="ellipse">
            <a:avLst/>
          </a:prstGeom>
          <a:solidFill>
            <a:srgbClr val="1A2B4A"/>
          </a:solidFill>
          <a:ln w="12700">
            <a:solidFill>
              <a:srgbClr val="1A2B4A"/>
            </a:solidFill>
            <a:prstDash val="solid"/>
          </a:ln>
        </p:spPr>
        <p:txBody>
          <a:bodyPr/>
          <a:lstStyle/>
          <a:p>
            <a:endParaRPr lang="en-CA"/>
          </a:p>
        </p:txBody>
      </p:sp>
      <p:sp>
        <p:nvSpPr>
          <p:cNvPr id="21" name="Text 19"/>
          <p:cNvSpPr/>
          <p:nvPr/>
        </p:nvSpPr>
        <p:spPr>
          <a:xfrm>
            <a:off x="8165592" y="173736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③</a:t>
            </a:r>
            <a:endParaRPr lang="en-US" sz="1300" dirty="0"/>
          </a:p>
        </p:txBody>
      </p:sp>
      <p:sp>
        <p:nvSpPr>
          <p:cNvPr id="22" name="Text 20"/>
          <p:cNvSpPr/>
          <p:nvPr/>
        </p:nvSpPr>
        <p:spPr>
          <a:xfrm>
            <a:off x="8750808" y="1691640"/>
            <a:ext cx="2651760" cy="347472"/>
          </a:xfrm>
          <a:prstGeom prst="rect">
            <a:avLst/>
          </a:prstGeom>
          <a:noFill/>
          <a:ln/>
        </p:spPr>
        <p:txBody>
          <a:bodyPr wrap="square" lIns="0" tIns="0" rIns="0" bIns="0" rtlCol="0" anchor="ctr"/>
          <a:lstStyle/>
          <a:p>
            <a:pPr marL="0" indent="0">
              <a:buNone/>
            </a:pPr>
            <a:r>
              <a:rPr lang="en-US" sz="1400" b="1" dirty="0">
                <a:solidFill>
                  <a:srgbClr val="1A2B4A"/>
                </a:solidFill>
                <a:latin typeface="Aptos" panose="020B0004020202020204" pitchFamily="34" charset="0"/>
              </a:rPr>
              <a:t>Dimensions</a:t>
            </a:r>
          </a:p>
        </p:txBody>
      </p:sp>
      <p:sp>
        <p:nvSpPr>
          <p:cNvPr id="23" name="Text 21"/>
          <p:cNvSpPr/>
          <p:nvPr/>
        </p:nvSpPr>
        <p:spPr>
          <a:xfrm>
            <a:off x="8750808" y="203911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W × D × H measurements in centimeters and inches.</a:t>
            </a:r>
            <a:endParaRPr lang="en-US" sz="1050" dirty="0">
              <a:latin typeface="Aptos" panose="020B0004020202020204" pitchFamily="34" charset="0"/>
            </a:endParaRPr>
          </a:p>
        </p:txBody>
      </p:sp>
      <p:sp>
        <p:nvSpPr>
          <p:cNvPr id="24" name="Shape 22"/>
          <p:cNvSpPr/>
          <p:nvPr/>
        </p:nvSpPr>
        <p:spPr>
          <a:xfrm>
            <a:off x="320040" y="352044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25" name="Shape 23"/>
          <p:cNvSpPr/>
          <p:nvPr/>
        </p:nvSpPr>
        <p:spPr>
          <a:xfrm>
            <a:off x="320040" y="3520440"/>
            <a:ext cx="64008" cy="1783080"/>
          </a:xfrm>
          <a:prstGeom prst="rect">
            <a:avLst/>
          </a:prstGeom>
          <a:solidFill>
            <a:srgbClr val="C9A84C"/>
          </a:solidFill>
          <a:ln w="12700">
            <a:solidFill>
              <a:srgbClr val="C9A84C"/>
            </a:solidFill>
            <a:prstDash val="solid"/>
          </a:ln>
        </p:spPr>
        <p:txBody>
          <a:bodyPr/>
          <a:lstStyle/>
          <a:p>
            <a:endParaRPr lang="en-CA"/>
          </a:p>
        </p:txBody>
      </p:sp>
      <p:sp>
        <p:nvSpPr>
          <p:cNvPr id="26" name="Shape 24"/>
          <p:cNvSpPr/>
          <p:nvPr/>
        </p:nvSpPr>
        <p:spPr>
          <a:xfrm>
            <a:off x="484632" y="3840480"/>
            <a:ext cx="457200" cy="457200"/>
          </a:xfrm>
          <a:prstGeom prst="ellipse">
            <a:avLst/>
          </a:prstGeom>
          <a:solidFill>
            <a:srgbClr val="1A2B4A"/>
          </a:solidFill>
          <a:ln w="12700">
            <a:solidFill>
              <a:srgbClr val="1A2B4A"/>
            </a:solidFill>
            <a:prstDash val="solid"/>
          </a:ln>
        </p:spPr>
        <p:txBody>
          <a:bodyPr/>
          <a:lstStyle/>
          <a:p>
            <a:endParaRPr lang="en-CA"/>
          </a:p>
        </p:txBody>
      </p:sp>
      <p:sp>
        <p:nvSpPr>
          <p:cNvPr id="27" name="Text 25"/>
          <p:cNvSpPr/>
          <p:nvPr/>
        </p:nvSpPr>
        <p:spPr>
          <a:xfrm>
            <a:off x="484632" y="384048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④</a:t>
            </a:r>
            <a:endParaRPr lang="en-US" sz="1300" dirty="0"/>
          </a:p>
        </p:txBody>
      </p:sp>
      <p:sp>
        <p:nvSpPr>
          <p:cNvPr id="28" name="Text 26"/>
          <p:cNvSpPr/>
          <p:nvPr/>
        </p:nvSpPr>
        <p:spPr>
          <a:xfrm>
            <a:off x="1069848" y="3794760"/>
            <a:ext cx="2651760" cy="347472"/>
          </a:xfrm>
          <a:prstGeom prst="rect">
            <a:avLst/>
          </a:prstGeom>
          <a:noFill/>
          <a:ln/>
        </p:spPr>
        <p:txBody>
          <a:bodyPr wrap="square" lIns="0" tIns="0" rIns="0" bIns="0" rtlCol="0" anchor="ctr"/>
          <a:lstStyle/>
          <a:p>
            <a:pPr marL="0" indent="0">
              <a:buNone/>
            </a:pPr>
            <a:r>
              <a:rPr lang="en-US" sz="1400" b="1" dirty="0">
                <a:solidFill>
                  <a:srgbClr val="1A2B4A"/>
                </a:solidFill>
                <a:latin typeface="Aptos" panose="020B0004020202020204" pitchFamily="34" charset="0"/>
              </a:rPr>
              <a:t>Engraving</a:t>
            </a:r>
            <a:r>
              <a:rPr lang="en-US" sz="1400" b="1" dirty="0">
                <a:solidFill>
                  <a:srgbClr val="1A2B4A"/>
                </a:solidFill>
                <a:latin typeface="Aptos" panose="020B0004020202020204" pitchFamily="34" charset="0"/>
                <a:ea typeface="Georgia" pitchFamily="34" charset="-122"/>
                <a:cs typeface="Georgia" pitchFamily="34" charset="-120"/>
              </a:rPr>
              <a:t> Type</a:t>
            </a:r>
            <a:endParaRPr lang="en-US" sz="1400" dirty="0">
              <a:latin typeface="Aptos" panose="020B0004020202020204" pitchFamily="34" charset="0"/>
            </a:endParaRPr>
          </a:p>
        </p:txBody>
      </p:sp>
      <p:sp>
        <p:nvSpPr>
          <p:cNvPr id="29" name="Text 27"/>
          <p:cNvSpPr/>
          <p:nvPr/>
        </p:nvSpPr>
        <p:spPr>
          <a:xfrm>
            <a:off x="1069848" y="414223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Compatible decoration methods: Subsurface Laser Engrave, Surface Etch, Color Fill, or </a:t>
            </a:r>
            <a:r>
              <a:rPr lang="en-US" sz="1050" dirty="0" err="1">
                <a:solidFill>
                  <a:srgbClr val="2E3A48"/>
                </a:solidFill>
                <a:latin typeface="Aptos" panose="020B0004020202020204" pitchFamily="34" charset="0"/>
                <a:ea typeface="Calibri" pitchFamily="34" charset="-122"/>
                <a:cs typeface="Calibri" pitchFamily="34" charset="-120"/>
              </a:rPr>
              <a:t>MicroResolution</a:t>
            </a:r>
            <a:r>
              <a:rPr lang="en-US" sz="1050" dirty="0">
                <a:solidFill>
                  <a:srgbClr val="2E3A48"/>
                </a:solidFill>
                <a:latin typeface="Aptos" panose="020B0004020202020204" pitchFamily="34" charset="0"/>
                <a:ea typeface="Calibri" pitchFamily="34" charset="-122"/>
                <a:cs typeface="Calibri" pitchFamily="34" charset="-120"/>
              </a:rPr>
              <a:t> UV Color Print.</a:t>
            </a:r>
            <a:endParaRPr lang="en-US" sz="1050" dirty="0">
              <a:latin typeface="Aptos" panose="020B0004020202020204" pitchFamily="34" charset="0"/>
            </a:endParaRPr>
          </a:p>
        </p:txBody>
      </p:sp>
      <p:sp>
        <p:nvSpPr>
          <p:cNvPr id="30" name="Shape 28"/>
          <p:cNvSpPr/>
          <p:nvPr/>
        </p:nvSpPr>
        <p:spPr>
          <a:xfrm>
            <a:off x="4160520" y="352044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31" name="Shape 29"/>
          <p:cNvSpPr/>
          <p:nvPr/>
        </p:nvSpPr>
        <p:spPr>
          <a:xfrm>
            <a:off x="4160520" y="3520440"/>
            <a:ext cx="64008" cy="1783080"/>
          </a:xfrm>
          <a:prstGeom prst="rect">
            <a:avLst/>
          </a:prstGeom>
          <a:solidFill>
            <a:srgbClr val="C9A84C"/>
          </a:solidFill>
          <a:ln w="12700">
            <a:solidFill>
              <a:srgbClr val="C9A84C"/>
            </a:solidFill>
            <a:prstDash val="solid"/>
          </a:ln>
        </p:spPr>
        <p:txBody>
          <a:bodyPr/>
          <a:lstStyle/>
          <a:p>
            <a:endParaRPr lang="en-CA"/>
          </a:p>
        </p:txBody>
      </p:sp>
      <p:sp>
        <p:nvSpPr>
          <p:cNvPr id="32" name="Shape 30"/>
          <p:cNvSpPr/>
          <p:nvPr/>
        </p:nvSpPr>
        <p:spPr>
          <a:xfrm>
            <a:off x="4325112" y="3840480"/>
            <a:ext cx="457200" cy="457200"/>
          </a:xfrm>
          <a:prstGeom prst="ellipse">
            <a:avLst/>
          </a:prstGeom>
          <a:solidFill>
            <a:srgbClr val="1A2B4A"/>
          </a:solidFill>
          <a:ln w="12700">
            <a:solidFill>
              <a:srgbClr val="1A2B4A"/>
            </a:solidFill>
            <a:prstDash val="solid"/>
          </a:ln>
        </p:spPr>
        <p:txBody>
          <a:bodyPr/>
          <a:lstStyle/>
          <a:p>
            <a:endParaRPr lang="en-CA"/>
          </a:p>
        </p:txBody>
      </p:sp>
      <p:sp>
        <p:nvSpPr>
          <p:cNvPr id="33" name="Text 31"/>
          <p:cNvSpPr/>
          <p:nvPr/>
        </p:nvSpPr>
        <p:spPr>
          <a:xfrm>
            <a:off x="4325112" y="384048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⑤</a:t>
            </a:r>
            <a:endParaRPr lang="en-US" sz="1300" dirty="0"/>
          </a:p>
        </p:txBody>
      </p:sp>
      <p:sp>
        <p:nvSpPr>
          <p:cNvPr id="34" name="Text 32"/>
          <p:cNvSpPr/>
          <p:nvPr/>
        </p:nvSpPr>
        <p:spPr>
          <a:xfrm>
            <a:off x="4910328" y="3794760"/>
            <a:ext cx="2651760" cy="347472"/>
          </a:xfrm>
          <a:prstGeom prst="rect">
            <a:avLst/>
          </a:prstGeom>
          <a:noFill/>
          <a:ln/>
        </p:spPr>
        <p:txBody>
          <a:bodyPr wrap="square" lIns="0" tIns="0" rIns="0" bIns="0" rtlCol="0" anchor="ctr"/>
          <a:lstStyle/>
          <a:p>
            <a:r>
              <a:rPr lang="en-US" sz="1400" b="1" dirty="0">
                <a:solidFill>
                  <a:srgbClr val="1A2B4A"/>
                </a:solidFill>
                <a:latin typeface="Aptos" panose="020B0004020202020204" pitchFamily="34" charset="0"/>
              </a:rPr>
              <a:t>Sample Artwork</a:t>
            </a:r>
          </a:p>
        </p:txBody>
      </p:sp>
      <p:sp>
        <p:nvSpPr>
          <p:cNvPr id="35" name="Text 33"/>
          <p:cNvSpPr/>
          <p:nvPr/>
        </p:nvSpPr>
        <p:spPr>
          <a:xfrm>
            <a:off x="4910328" y="414223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Representative artwork mockup. Your logo/copy replaces sample content.</a:t>
            </a:r>
            <a:endParaRPr lang="en-US" sz="1050" dirty="0">
              <a:latin typeface="Aptos" panose="020B0004020202020204" pitchFamily="34" charset="0"/>
            </a:endParaRPr>
          </a:p>
        </p:txBody>
      </p:sp>
      <p:sp>
        <p:nvSpPr>
          <p:cNvPr id="36" name="Shape 34"/>
          <p:cNvSpPr/>
          <p:nvPr/>
        </p:nvSpPr>
        <p:spPr>
          <a:xfrm>
            <a:off x="8001000" y="352044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37" name="Shape 35"/>
          <p:cNvSpPr/>
          <p:nvPr/>
        </p:nvSpPr>
        <p:spPr>
          <a:xfrm>
            <a:off x="8001000" y="3520440"/>
            <a:ext cx="64008" cy="1783080"/>
          </a:xfrm>
          <a:prstGeom prst="rect">
            <a:avLst/>
          </a:prstGeom>
          <a:solidFill>
            <a:srgbClr val="C9A84C"/>
          </a:solidFill>
          <a:ln w="12700">
            <a:solidFill>
              <a:srgbClr val="C9A84C"/>
            </a:solidFill>
            <a:prstDash val="solid"/>
          </a:ln>
        </p:spPr>
        <p:txBody>
          <a:bodyPr/>
          <a:lstStyle/>
          <a:p>
            <a:endParaRPr lang="en-CA"/>
          </a:p>
        </p:txBody>
      </p:sp>
      <p:sp>
        <p:nvSpPr>
          <p:cNvPr id="38" name="Shape 36"/>
          <p:cNvSpPr/>
          <p:nvPr/>
        </p:nvSpPr>
        <p:spPr>
          <a:xfrm>
            <a:off x="8165592" y="3840480"/>
            <a:ext cx="457200" cy="457200"/>
          </a:xfrm>
          <a:prstGeom prst="ellipse">
            <a:avLst/>
          </a:prstGeom>
          <a:solidFill>
            <a:srgbClr val="1A2B4A"/>
          </a:solidFill>
          <a:ln w="12700">
            <a:solidFill>
              <a:srgbClr val="1A2B4A"/>
            </a:solidFill>
            <a:prstDash val="solid"/>
          </a:ln>
        </p:spPr>
        <p:txBody>
          <a:bodyPr/>
          <a:lstStyle/>
          <a:p>
            <a:endParaRPr lang="en-CA"/>
          </a:p>
        </p:txBody>
      </p:sp>
      <p:sp>
        <p:nvSpPr>
          <p:cNvPr id="39" name="Text 37"/>
          <p:cNvSpPr/>
          <p:nvPr/>
        </p:nvSpPr>
        <p:spPr>
          <a:xfrm>
            <a:off x="8165592" y="384048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⑥</a:t>
            </a:r>
            <a:endParaRPr lang="en-US" sz="1300" dirty="0"/>
          </a:p>
        </p:txBody>
      </p:sp>
      <p:sp>
        <p:nvSpPr>
          <p:cNvPr id="40" name="Text 38"/>
          <p:cNvSpPr/>
          <p:nvPr/>
        </p:nvSpPr>
        <p:spPr>
          <a:xfrm>
            <a:off x="8750808" y="3794760"/>
            <a:ext cx="2651760" cy="347472"/>
          </a:xfrm>
          <a:prstGeom prst="rect">
            <a:avLst/>
          </a:prstGeom>
          <a:noFill/>
          <a:ln/>
        </p:spPr>
        <p:txBody>
          <a:bodyPr wrap="square" lIns="0" tIns="0" rIns="0" bIns="0" rtlCol="0" anchor="ctr"/>
          <a:lstStyle/>
          <a:p>
            <a:r>
              <a:rPr lang="en-US" sz="1400" b="1" dirty="0">
                <a:solidFill>
                  <a:srgbClr val="1A2B4A"/>
                </a:solidFill>
                <a:latin typeface="Aptos" panose="020B0004020202020204" pitchFamily="34" charset="0"/>
              </a:rPr>
              <a:t>Pricing Tiers</a:t>
            </a:r>
          </a:p>
        </p:txBody>
      </p:sp>
      <p:sp>
        <p:nvSpPr>
          <p:cNvPr id="41" name="Text 39"/>
          <p:cNvSpPr/>
          <p:nvPr/>
        </p:nvSpPr>
        <p:spPr>
          <a:xfrm>
            <a:off x="8750808" y="414223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Regular · Tier 1 · Tier 2 · Tier 3. Tier pricing based on volume. Contact us for details.</a:t>
            </a:r>
            <a:endParaRPr lang="en-US" sz="1050" dirty="0">
              <a:latin typeface="Aptos" panose="020B0004020202020204" pitchFamily="34" charset="0"/>
            </a:endParaRPr>
          </a:p>
        </p:txBody>
      </p:sp>
      <p:sp>
        <p:nvSpPr>
          <p:cNvPr id="42" name="Shape 40"/>
          <p:cNvSpPr/>
          <p:nvPr/>
        </p:nvSpPr>
        <p:spPr>
          <a:xfrm>
            <a:off x="320040" y="5852160"/>
            <a:ext cx="11521440" cy="640080"/>
          </a:xfrm>
          <a:prstGeom prst="rect">
            <a:avLst/>
          </a:prstGeom>
          <a:solidFill>
            <a:srgbClr val="FDECEA"/>
          </a:solidFill>
          <a:ln w="12700">
            <a:solidFill>
              <a:srgbClr val="C0392B"/>
            </a:solidFill>
            <a:prstDash val="solid"/>
          </a:ln>
        </p:spPr>
        <p:txBody>
          <a:bodyPr/>
          <a:lstStyle/>
          <a:p>
            <a:endParaRPr lang="en-CA"/>
          </a:p>
        </p:txBody>
      </p:sp>
      <p:sp>
        <p:nvSpPr>
          <p:cNvPr id="43" name="Text 41"/>
          <p:cNvSpPr/>
          <p:nvPr/>
        </p:nvSpPr>
        <p:spPr>
          <a:xfrm>
            <a:off x="502920" y="5852160"/>
            <a:ext cx="11247120" cy="640080"/>
          </a:xfrm>
          <a:prstGeom prst="rect">
            <a:avLst/>
          </a:prstGeom>
          <a:noFill/>
          <a:ln/>
        </p:spPr>
        <p:txBody>
          <a:bodyPr wrap="square" lIns="0" tIns="0" rIns="0" bIns="0" rtlCol="0" anchor="ctr"/>
          <a:lstStyle/>
          <a:p>
            <a:pPr marL="0" indent="0">
              <a:buNone/>
            </a:pPr>
            <a:r>
              <a:rPr lang="en-US" sz="1000" b="1" dirty="0">
                <a:solidFill>
                  <a:srgbClr val="C0392B"/>
                </a:solidFill>
                <a:latin typeface="Calibri" pitchFamily="34" charset="0"/>
                <a:ea typeface="Calibri" pitchFamily="34" charset="-122"/>
                <a:cs typeface="Calibri" pitchFamily="34" charset="-120"/>
              </a:rPr>
              <a:t>⚠  LIMITED STOCK NOTICE: </a:t>
            </a:r>
            <a:r>
              <a:rPr lang="en-US" sz="1000" dirty="0">
                <a:solidFill>
                  <a:srgbClr val="5C1A15"/>
                </a:solidFill>
                <a:latin typeface="Calibri" pitchFamily="34" charset="0"/>
                <a:ea typeface="Calibri" pitchFamily="34" charset="-122"/>
                <a:cs typeface="Calibri" pitchFamily="34" charset="-120"/>
              </a:rPr>
              <a:t>All promotional items are available on a first-come, first-served basis. Quantities are limited for the promotion. We are open to discussing extended supply arrangements for accounts with continuously growing order volumes. Contact us early to secure your allocation.</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CAC19A7A-20AC-1AC1-62AD-356B877F8E1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0AD02BC-C38D-9495-C3D3-2AF417704E70}"/>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A388AF9E-E4F6-4BF4-C241-EAB5D273CBFF}"/>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87336DA3-35DE-3523-9A73-581582A01D3D}"/>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E7CFB542-044A-5C39-1AFC-B42A118B2B03}"/>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440AA01E-05C4-7E56-3BC1-B26F97467669}"/>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E2BF8020-86E7-92C4-5163-290D004B689B}"/>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A0B609C5-94B0-AF50-8B05-1413366AE930}"/>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latin typeface="Calibri" pitchFamily="34" charset="0"/>
                <a:ea typeface="Calibri" pitchFamily="34" charset="-122"/>
                <a:cs typeface="Calibri" pitchFamily="34" charset="-120"/>
              </a:rPr>
              <a:t>13IB0K</a:t>
            </a:r>
            <a:endParaRPr lang="en-US" sz="850" b="1" dirty="0">
              <a:latin typeface="Calibri" pitchFamily="34" charset="0"/>
              <a:ea typeface="Calibri" pitchFamily="34" charset="-122"/>
              <a:cs typeface="Calibri" pitchFamily="34" charset="-120"/>
            </a:endParaRPr>
          </a:p>
          <a:p>
            <a:pPr algn="ctr"/>
            <a:r>
              <a:rPr lang="en-US" sz="1000" i="1" dirty="0">
                <a:solidFill>
                  <a:srgbClr val="8A92A0"/>
                </a:solidFill>
                <a:latin typeface="Calibri" pitchFamily="34" charset="0"/>
                <a:ea typeface="Calibri" pitchFamily="34" charset="-122"/>
                <a:cs typeface="Calibri" pitchFamily="34" charset="-120"/>
              </a:rPr>
              <a:t>Iceberg Crystal (5-1/8 x 1-1/2 x 2-1/2")</a:t>
            </a:r>
            <a:endParaRPr lang="en-US" sz="1000" dirty="0"/>
          </a:p>
        </p:txBody>
      </p:sp>
      <p:sp>
        <p:nvSpPr>
          <p:cNvPr id="15" name="Shape 13">
            <a:extLst>
              <a:ext uri="{FF2B5EF4-FFF2-40B4-BE49-F238E27FC236}">
                <a16:creationId xmlns:a16="http://schemas.microsoft.com/office/drawing/2014/main" id="{CC6B3DEB-575D-153F-EFD2-C07C26B90E60}"/>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8F20D5DA-79EA-A317-A186-295E7F893A70}"/>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5488A912-AA4E-1AF4-555B-54B9AB09B395}"/>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REAL ESTATE (CONSTRUCTION), BANKING, LEADERSHIP, TECHNOLOGY</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8DBF50F1-4A36-D58C-DD5E-10027928FA60}"/>
              </a:ext>
            </a:extLst>
          </p:cNvPr>
          <p:cNvSpPr/>
          <p:nvPr/>
        </p:nvSpPr>
        <p:spPr>
          <a:xfrm>
            <a:off x="5440680" y="1369314"/>
            <a:ext cx="6263640" cy="77266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For teams who build the unsexy, essential layer everything else depends on — this is their trophy. The flat-top crystal is literally shaped like a platform. It honors the engineers and architects who built what users never see but always rely on. A meaningful, rare recognition for an often-overlooked team.</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“[Project name]. Built on solid ground. [Year].”</a:t>
            </a:r>
            <a:endParaRPr lang="en-US" sz="1100" b="1"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ED1662D5-6BB7-47F9-FFFC-52C6282ADAE9}"/>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B31A4C7A-1EF7-92EF-F8E9-A1F81CE593A7}"/>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AD50A5EA-68F0-B60E-B909-BDBFA0B12D39}"/>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CF119390-D3A4-2344-2E79-8215E296E014}"/>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13 W × 3.8 D X 6.5 H (cm)</a:t>
            </a:r>
            <a:endParaRPr lang="en-US" sz="1200" dirty="0"/>
          </a:p>
          <a:p>
            <a:pPr marL="0" indent="0">
              <a:buNone/>
            </a:pPr>
            <a:r>
              <a:rPr lang="en-US" sz="1200" dirty="0">
                <a:solidFill>
                  <a:srgbClr val="2E3A48"/>
                </a:solidFill>
                <a:latin typeface="Calibri" pitchFamily="34" charset="0"/>
                <a:ea typeface="Calibri" pitchFamily="34" charset="-122"/>
                <a:cs typeface="Calibri" pitchFamily="34" charset="-120"/>
              </a:rPr>
              <a:t>LED Base: Optional</a:t>
            </a:r>
          </a:p>
        </p:txBody>
      </p:sp>
      <p:sp>
        <p:nvSpPr>
          <p:cNvPr id="23" name="Shape 21">
            <a:extLst>
              <a:ext uri="{FF2B5EF4-FFF2-40B4-BE49-F238E27FC236}">
                <a16:creationId xmlns:a16="http://schemas.microsoft.com/office/drawing/2014/main" id="{1EDE6B5B-2267-96B3-6652-1C6EC498D208}"/>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F5DB9A45-0916-4330-525E-C53A58946099}"/>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B400CE23-3E72-FA62-5D4A-DC0FE238CB4D}"/>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5FFE8217-5A2F-13A8-45BB-2C5615B2B91B}"/>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1B78C9DB-EA93-8154-7FD7-B51363A33FB9}"/>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57B54536-F6A4-9C5A-52E6-B2328257BDAC}"/>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D6968E43-ABFC-D648-FAAB-2DE24BF3F81A}"/>
              </a:ext>
            </a:extLst>
          </p:cNvPr>
          <p:cNvSpPr/>
          <p:nvPr/>
        </p:nvSpPr>
        <p:spPr>
          <a:xfrm>
            <a:off x="5440680" y="3666744"/>
            <a:ext cx="2743200" cy="274320"/>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78957918-EC17-B2CA-0B98-EEF96024CA00}"/>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135B714D-7DCE-47BA-8865-D6CD4B88A9B8}"/>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6BD02051-7034-6005-0DE9-DB0878E10561}"/>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E3D05CE5-A028-8D41-D246-983C43E2D0E5}"/>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$43.45</a:t>
            </a:r>
            <a:endParaRPr lang="en-US" sz="2000" dirty="0"/>
          </a:p>
        </p:txBody>
      </p:sp>
      <p:sp>
        <p:nvSpPr>
          <p:cNvPr id="34" name="Text 32">
            <a:extLst>
              <a:ext uri="{FF2B5EF4-FFF2-40B4-BE49-F238E27FC236}">
                <a16:creationId xmlns:a16="http://schemas.microsoft.com/office/drawing/2014/main" id="{D62F3D37-DC1B-5C9A-42CD-7B60B0B54723}"/>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57EA42FA-DB0F-0425-8D18-088F63D454AF}"/>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48881921-C18E-E6E1-0E44-D94E36E75336}"/>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E383D54B-764F-1520-184E-90D9602AC4E7}"/>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70C52F70-0E50-8B39-2634-0566220DB29C}"/>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$39.98</a:t>
            </a:r>
            <a:endParaRPr lang="en-US" sz="2000" dirty="0"/>
          </a:p>
        </p:txBody>
      </p:sp>
      <p:sp>
        <p:nvSpPr>
          <p:cNvPr id="39" name="Text 37">
            <a:extLst>
              <a:ext uri="{FF2B5EF4-FFF2-40B4-BE49-F238E27FC236}">
                <a16:creationId xmlns:a16="http://schemas.microsoft.com/office/drawing/2014/main" id="{9278A658-2AE4-640E-85FA-5021E7A226FF}"/>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9345841A-9F82-C656-37E9-FD46038A9800}"/>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a:p>
        </p:txBody>
      </p:sp>
      <p:sp>
        <p:nvSpPr>
          <p:cNvPr id="41" name="Text 39">
            <a:extLst>
              <a:ext uri="{FF2B5EF4-FFF2-40B4-BE49-F238E27FC236}">
                <a16:creationId xmlns:a16="http://schemas.microsoft.com/office/drawing/2014/main" id="{F9879852-7BC5-6DDD-E62E-8180F8FC094C}"/>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68B7FDC0-BC0C-A101-F853-AC496849BF12}"/>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C99A69FA-1836-6470-D405-0323511AFBB0}"/>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$38.24</a:t>
            </a:r>
            <a:endParaRPr lang="en-US" sz="2000" dirty="0"/>
          </a:p>
        </p:txBody>
      </p:sp>
      <p:sp>
        <p:nvSpPr>
          <p:cNvPr id="44" name="Text 42">
            <a:extLst>
              <a:ext uri="{FF2B5EF4-FFF2-40B4-BE49-F238E27FC236}">
                <a16:creationId xmlns:a16="http://schemas.microsoft.com/office/drawing/2014/main" id="{86253EF7-41B7-1060-BA61-B76BC45C48C2}"/>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81EA8665-18D7-A959-CF83-F6F7F5D1E584}"/>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22452938-D12E-9F5A-D399-93583D85F5EE}"/>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60736A1F-C190-A72E-2E4A-EE08E3D8B62A}"/>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E14451B9-ACE4-30BE-3D0F-5C0E1B4497A4}"/>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7697B9D6-D49F-E578-D9CB-DEC49A658547}"/>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$36.93</a:t>
            </a:r>
            <a:endParaRPr lang="en-US" sz="2000" dirty="0"/>
          </a:p>
        </p:txBody>
      </p:sp>
      <p:sp>
        <p:nvSpPr>
          <p:cNvPr id="50" name="Text 48">
            <a:extLst>
              <a:ext uri="{FF2B5EF4-FFF2-40B4-BE49-F238E27FC236}">
                <a16:creationId xmlns:a16="http://schemas.microsoft.com/office/drawing/2014/main" id="{42F8E2F7-B875-1B34-8176-B2BA0F37D252}"/>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1A4670ED-499E-0D40-383A-4B184D6CF0A5}"/>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EF0FE33E-5D67-D467-3785-64A6DC8D975C}"/>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3F243E43-C267-D264-12B1-B8F522200FD4}"/>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666295AE-EA76-B710-4E85-3EF20301C455}"/>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9F65BD50-C5B9-10C1-7517-227931328C04}"/>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417ABFC8-FA50-E913-11B0-F1ED60F3D341}"/>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9B26B7B5-2B0E-3964-7380-7330560A4438}"/>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Iceberg (5 1/8 x 2 1/2 x 1 1/2")</a:t>
            </a:r>
            <a:endParaRPr lang="en-CA" sz="2400" b="1" dirty="0">
              <a:solidFill>
                <a:schemeClr val="bg1"/>
              </a:solidFill>
            </a:endParaRPr>
          </a:p>
        </p:txBody>
      </p:sp>
      <p:sp>
        <p:nvSpPr>
          <p:cNvPr id="74" name="Shape 49">
            <a:extLst>
              <a:ext uri="{FF2B5EF4-FFF2-40B4-BE49-F238E27FC236}">
                <a16:creationId xmlns:a16="http://schemas.microsoft.com/office/drawing/2014/main" id="{5B2D8503-F428-FC0F-ABFC-00E2E3518D09}"/>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33C19EB3-64FF-52A0-972D-5646550B94B8}"/>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49BE486-4052-02F7-42D2-1FFF6B825F50}"/>
              </a:ext>
            </a:extLst>
          </p:cNvPr>
          <p:cNvPicPr>
            <a:picLocks noChangeAspect="1"/>
          </p:cNvPicPr>
          <p:nvPr/>
        </p:nvPicPr>
        <p:blipFill>
          <a:blip r:embed="rId3"/>
          <a:stretch>
            <a:fillRect/>
          </a:stretch>
        </p:blipFill>
        <p:spPr>
          <a:xfrm>
            <a:off x="1016680" y="1783080"/>
            <a:ext cx="3221838" cy="2164254"/>
          </a:xfrm>
          <a:prstGeom prst="rect">
            <a:avLst/>
          </a:prstGeom>
        </p:spPr>
      </p:pic>
      <p:pic>
        <p:nvPicPr>
          <p:cNvPr id="13" name="Picture 12">
            <a:extLst>
              <a:ext uri="{FF2B5EF4-FFF2-40B4-BE49-F238E27FC236}">
                <a16:creationId xmlns:a16="http://schemas.microsoft.com/office/drawing/2014/main" id="{31364CAA-7AFB-48A1-A5CE-67E090A85F76}"/>
              </a:ext>
            </a:extLst>
          </p:cNvPr>
          <p:cNvPicPr>
            <a:picLocks noChangeAspect="1"/>
          </p:cNvPicPr>
          <p:nvPr/>
        </p:nvPicPr>
        <p:blipFill>
          <a:blip r:embed="rId4"/>
          <a:stretch>
            <a:fillRect/>
          </a:stretch>
        </p:blipFill>
        <p:spPr>
          <a:xfrm>
            <a:off x="1016680" y="5129784"/>
            <a:ext cx="1492370" cy="999888"/>
          </a:xfrm>
          <a:prstGeom prst="rect">
            <a:avLst/>
          </a:prstGeom>
        </p:spPr>
      </p:pic>
      <p:pic>
        <p:nvPicPr>
          <p:cNvPr id="57" name="Picture 56">
            <a:extLst>
              <a:ext uri="{FF2B5EF4-FFF2-40B4-BE49-F238E27FC236}">
                <a16:creationId xmlns:a16="http://schemas.microsoft.com/office/drawing/2014/main" id="{6617510A-EF7A-7C78-1BFD-6FB79BAB17BA}"/>
              </a:ext>
            </a:extLst>
          </p:cNvPr>
          <p:cNvPicPr>
            <a:picLocks noChangeAspect="1"/>
          </p:cNvPicPr>
          <p:nvPr/>
        </p:nvPicPr>
        <p:blipFill>
          <a:blip r:embed="rId5"/>
          <a:stretch>
            <a:fillRect/>
          </a:stretch>
        </p:blipFill>
        <p:spPr>
          <a:xfrm>
            <a:off x="2743262" y="5141725"/>
            <a:ext cx="1495256" cy="994345"/>
          </a:xfrm>
          <a:prstGeom prst="rect">
            <a:avLst/>
          </a:prstGeom>
        </p:spPr>
      </p:pic>
    </p:spTree>
    <p:extLst>
      <p:ext uri="{BB962C8B-B14F-4D97-AF65-F5344CB8AC3E}">
        <p14:creationId xmlns:p14="http://schemas.microsoft.com/office/powerpoint/2010/main" val="336942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8F6F2"/>
        </a:solidFill>
        <a:effectLst/>
      </p:bgPr>
    </p:bg>
    <p:spTree>
      <p:nvGrpSpPr>
        <p:cNvPr id="1" name=""/>
        <p:cNvGrpSpPr/>
        <p:nvPr/>
      </p:nvGrpSpPr>
      <p:grpSpPr>
        <a:xfrm>
          <a:off x="0" y="0"/>
          <a:ext cx="0" cy="0"/>
          <a:chOff x="0" y="0"/>
          <a:chExt cx="0" cy="0"/>
        </a:xfrm>
      </p:grpSpPr>
      <p:sp>
        <p:nvSpPr>
          <p:cNvPr id="2" name="Shape 0"/>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18WAB2S</a:t>
            </a:r>
          </a:p>
          <a:p>
            <a:pPr algn="ctr"/>
            <a:r>
              <a:rPr lang="en-US" sz="1000" i="1" dirty="0">
                <a:solidFill>
                  <a:srgbClr val="8A92A0"/>
                </a:solidFill>
                <a:latin typeface="Calibri" pitchFamily="34" charset="0"/>
                <a:ea typeface="Calibri" pitchFamily="34" charset="-122"/>
                <a:cs typeface="Calibri" pitchFamily="34" charset="-120"/>
              </a:rPr>
              <a:t>Crystal Window Arch Award (7-1/8 x 2-3/4 x 7-1/8")</a:t>
            </a:r>
            <a:endParaRPr lang="en-US" sz="1000" dirty="0"/>
          </a:p>
        </p:txBody>
      </p:sp>
      <p:sp>
        <p:nvSpPr>
          <p:cNvPr id="15" name="Shape 13"/>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8" name="Text 16"/>
          <p:cNvSpPr/>
          <p:nvPr/>
        </p:nvSpPr>
        <p:spPr>
          <a:xfrm>
            <a:off x="5440680" y="1363549"/>
            <a:ext cx="6263640" cy="82807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An arch is the universal symbol of an entrance, the threshold between before and after. When a building opens, a new branch launches, or a flagship store debuts, this award captures that exact moment. Gift it to the developer, the anchor tenant, or the project lead as a permanent marker of the day the doors opened.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"[Building/Project name]. Opened [date]. Built to welcome."</a:t>
            </a:r>
          </a:p>
        </p:txBody>
      </p:sp>
      <p:sp>
        <p:nvSpPr>
          <p:cNvPr id="19" name="Shape 17"/>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18 W × 7.2 D X 18 H (cm)</a:t>
            </a:r>
          </a:p>
          <a:p>
            <a:r>
              <a:rPr lang="en-US" sz="1200" dirty="0">
                <a:solidFill>
                  <a:srgbClr val="2E3A48"/>
                </a:solidFill>
                <a:latin typeface="Calibri" pitchFamily="34" charset="0"/>
                <a:ea typeface="Calibri" pitchFamily="34" charset="-122"/>
                <a:cs typeface="Calibri" pitchFamily="34" charset="-120"/>
              </a:rPr>
              <a:t>LED Base: Optional</a:t>
            </a:r>
          </a:p>
          <a:p>
            <a:pPr marL="0" indent="0">
              <a:buNone/>
            </a:pPr>
            <a:endParaRPr lang="en-US" sz="1200" dirty="0"/>
          </a:p>
        </p:txBody>
      </p:sp>
      <p:sp>
        <p:nvSpPr>
          <p:cNvPr id="23" name="Shape 21"/>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$279.88</a:t>
            </a:r>
            <a:endParaRPr lang="en-US" sz="2000" dirty="0"/>
          </a:p>
        </p:txBody>
      </p:sp>
      <p:sp>
        <p:nvSpPr>
          <p:cNvPr id="34" name="Text 32"/>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$257.49</a:t>
            </a:r>
            <a:endParaRPr lang="en-US" sz="2000" dirty="0"/>
          </a:p>
        </p:txBody>
      </p:sp>
      <p:sp>
        <p:nvSpPr>
          <p:cNvPr id="39" name="Text 37"/>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$246.30</a:t>
            </a:r>
            <a:endParaRPr lang="en-US" sz="2000" dirty="0"/>
          </a:p>
        </p:txBody>
      </p:sp>
      <p:sp>
        <p:nvSpPr>
          <p:cNvPr id="44" name="Text 42"/>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$237.90</a:t>
            </a:r>
            <a:endParaRPr lang="en-US" sz="2000" dirty="0"/>
          </a:p>
        </p:txBody>
      </p:sp>
      <p:sp>
        <p:nvSpPr>
          <p:cNvPr id="50" name="Text 48"/>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pic>
        <p:nvPicPr>
          <p:cNvPr id="60" name="Picture 59">
            <a:extLst>
              <a:ext uri="{FF2B5EF4-FFF2-40B4-BE49-F238E27FC236}">
                <a16:creationId xmlns:a16="http://schemas.microsoft.com/office/drawing/2014/main" id="{03FAB35B-A822-CEA8-64E1-DE084995A68F}"/>
              </a:ext>
            </a:extLst>
          </p:cNvPr>
          <p:cNvPicPr>
            <a:picLocks noChangeAspect="1"/>
          </p:cNvPicPr>
          <p:nvPr/>
        </p:nvPicPr>
        <p:blipFill>
          <a:blip r:embed="rId3"/>
          <a:srcRect l="13920" r="15760" b="5658"/>
          <a:stretch>
            <a:fillRect/>
          </a:stretch>
        </p:blipFill>
        <p:spPr>
          <a:xfrm>
            <a:off x="3224663" y="4960189"/>
            <a:ext cx="1332987" cy="1193723"/>
          </a:xfrm>
          <a:prstGeom prst="rect">
            <a:avLst/>
          </a:prstGeom>
        </p:spPr>
      </p:pic>
      <p:pic>
        <p:nvPicPr>
          <p:cNvPr id="62" name="Picture 61">
            <a:extLst>
              <a:ext uri="{FF2B5EF4-FFF2-40B4-BE49-F238E27FC236}">
                <a16:creationId xmlns:a16="http://schemas.microsoft.com/office/drawing/2014/main" id="{54E0893F-C668-C466-8A0B-7376D6BFA1CE}"/>
              </a:ext>
            </a:extLst>
          </p:cNvPr>
          <p:cNvPicPr>
            <a:picLocks noChangeAspect="1"/>
          </p:cNvPicPr>
          <p:nvPr/>
        </p:nvPicPr>
        <p:blipFill>
          <a:blip r:embed="rId4"/>
          <a:srcRect l="14640" r="14160" b="7091"/>
          <a:stretch>
            <a:fillRect/>
          </a:stretch>
        </p:blipFill>
        <p:spPr>
          <a:xfrm>
            <a:off x="587885" y="4960189"/>
            <a:ext cx="1370311" cy="1193567"/>
          </a:xfrm>
          <a:prstGeom prst="rect">
            <a:avLst/>
          </a:prstGeom>
        </p:spPr>
      </p:pic>
      <p:pic>
        <p:nvPicPr>
          <p:cNvPr id="64" name="Picture 63">
            <a:extLst>
              <a:ext uri="{FF2B5EF4-FFF2-40B4-BE49-F238E27FC236}">
                <a16:creationId xmlns:a16="http://schemas.microsoft.com/office/drawing/2014/main" id="{340BDE3D-E44E-738E-06B2-613ED42E0D17}"/>
              </a:ext>
            </a:extLst>
          </p:cNvPr>
          <p:cNvPicPr>
            <a:picLocks noChangeAspect="1"/>
          </p:cNvPicPr>
          <p:nvPr/>
        </p:nvPicPr>
        <p:blipFill>
          <a:blip r:embed="rId5"/>
          <a:srcRect l="24972" r="22850"/>
          <a:stretch>
            <a:fillRect/>
          </a:stretch>
        </p:blipFill>
        <p:spPr>
          <a:xfrm>
            <a:off x="2135900" y="4960189"/>
            <a:ext cx="927939" cy="1187079"/>
          </a:xfrm>
          <a:prstGeom prst="rect">
            <a:avLst/>
          </a:prstGeom>
        </p:spPr>
      </p:pic>
      <p:sp>
        <p:nvSpPr>
          <p:cNvPr id="71" name="TextBox 70">
            <a:extLst>
              <a:ext uri="{FF2B5EF4-FFF2-40B4-BE49-F238E27FC236}">
                <a16:creationId xmlns:a16="http://schemas.microsoft.com/office/drawing/2014/main" id="{4138C88A-F2EE-6AF4-914C-E54C16552AB0}"/>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Window Arch Award (7-1/8 x 2-3/4 x 7-1/8")</a:t>
            </a:r>
            <a:endParaRPr lang="en-CA" sz="2400" b="1" dirty="0">
              <a:solidFill>
                <a:schemeClr val="bg1"/>
              </a:solidFill>
            </a:endParaRPr>
          </a:p>
        </p:txBody>
      </p:sp>
      <p:pic>
        <p:nvPicPr>
          <p:cNvPr id="73" name="Picture 72">
            <a:extLst>
              <a:ext uri="{FF2B5EF4-FFF2-40B4-BE49-F238E27FC236}">
                <a16:creationId xmlns:a16="http://schemas.microsoft.com/office/drawing/2014/main" id="{0A1E36BA-495C-5A35-01EB-A0180DA6F4D6}"/>
              </a:ext>
            </a:extLst>
          </p:cNvPr>
          <p:cNvPicPr>
            <a:picLocks noChangeAspect="1"/>
          </p:cNvPicPr>
          <p:nvPr/>
        </p:nvPicPr>
        <p:blipFill>
          <a:blip r:embed="rId6"/>
          <a:stretch>
            <a:fillRect/>
          </a:stretch>
        </p:blipFill>
        <p:spPr>
          <a:xfrm>
            <a:off x="1215474" y="1430280"/>
            <a:ext cx="2783276" cy="2659269"/>
          </a:xfrm>
          <a:prstGeom prst="rect">
            <a:avLst/>
          </a:prstGeom>
        </p:spPr>
      </p:pic>
      <p:sp>
        <p:nvSpPr>
          <p:cNvPr id="74" name="Shape 49">
            <a:extLst>
              <a:ext uri="{FF2B5EF4-FFF2-40B4-BE49-F238E27FC236}">
                <a16:creationId xmlns:a16="http://schemas.microsoft.com/office/drawing/2014/main" id="{5105F2F7-9092-197E-6FD1-FB7F4EC6D190}"/>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8E1335FF-83AE-A549-5CD1-80A078407D83}"/>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Text 15">
            <a:extLst>
              <a:ext uri="{FF2B5EF4-FFF2-40B4-BE49-F238E27FC236}">
                <a16:creationId xmlns:a16="http://schemas.microsoft.com/office/drawing/2014/main" id="{2CA2CF1C-6DDF-001A-8506-9DF1609D959C}"/>
              </a:ext>
            </a:extLst>
          </p:cNvPr>
          <p:cNvSpPr/>
          <p:nvPr/>
        </p:nvSpPr>
        <p:spPr>
          <a:xfrm>
            <a:off x="5440680" y="1192746"/>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EDUCATION, REAL ESTATE, COPORATE, FINANCIAL SERVICES</a:t>
            </a:r>
            <a:endParaRPr lang="en-US" sz="900" dirty="0">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A253815A-A3B0-ABC9-7789-44876E55B0F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25FD744-1CFC-4E8A-F2EC-A782AED072B6}"/>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9BD354C5-8E0B-80D3-6BBF-0FE5DEAAA326}"/>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3E112118-44A1-A69C-2A22-10AD0D318A44}"/>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AF114549-F93F-F829-5FDC-B9C789A27489}"/>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13A8207B-9544-F680-9721-77635A9211E1}"/>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D59C0603-91F4-D320-FD3A-10BE71F64C29}"/>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41FC77A1-E782-5D98-9474-F746B9C733A8}"/>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8SBG</a:t>
            </a:r>
          </a:p>
          <a:p>
            <a:pPr algn="ctr"/>
            <a:r>
              <a:rPr lang="en-US" sz="1000" i="1" dirty="0">
                <a:solidFill>
                  <a:srgbClr val="8A92A0"/>
                </a:solidFill>
                <a:latin typeface="Calibri" pitchFamily="34" charset="0"/>
                <a:ea typeface="Calibri" pitchFamily="34" charset="-122"/>
                <a:cs typeface="Calibri" pitchFamily="34" charset="-120"/>
              </a:rPr>
              <a:t>Crystal Sphere Base (2 x 2 x 2")</a:t>
            </a:r>
            <a:endParaRPr lang="en-US" sz="1000" dirty="0"/>
          </a:p>
        </p:txBody>
      </p:sp>
      <p:sp>
        <p:nvSpPr>
          <p:cNvPr id="15" name="Shape 13">
            <a:extLst>
              <a:ext uri="{FF2B5EF4-FFF2-40B4-BE49-F238E27FC236}">
                <a16:creationId xmlns:a16="http://schemas.microsoft.com/office/drawing/2014/main" id="{C5D82322-D899-EA15-376B-6466000384A3}"/>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CB160967-552C-B8D0-67FD-C7F642B39853}"/>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B4993F82-C346-D203-A0AC-A8AB9D6E87F9}"/>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CONSULTING, LEGAL, EDUCATION, NON-PROFIT</a:t>
            </a:r>
            <a:endParaRPr lang="en-US" sz="900" dirty="0">
              <a:latin typeface="Aptos" panose="020B0004020202020204" pitchFamily="34" charset="0"/>
            </a:endParaRPr>
          </a:p>
        </p:txBody>
      </p:sp>
      <p:sp>
        <p:nvSpPr>
          <p:cNvPr id="19" name="Shape 17">
            <a:extLst>
              <a:ext uri="{FF2B5EF4-FFF2-40B4-BE49-F238E27FC236}">
                <a16:creationId xmlns:a16="http://schemas.microsoft.com/office/drawing/2014/main" id="{9E82E5AD-FD26-8230-53E9-EAC94961C717}"/>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36199546-7DEE-0D30-A951-B7E0E377598B}"/>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A2A91D0E-BA9A-4FB5-0562-4187A614DA65}"/>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77477B8F-01F8-BCA5-6C8B-564691B20335}"/>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5 W x 5 D x 5 H (cm)</a:t>
            </a:r>
          </a:p>
          <a:p>
            <a:pPr marL="0" indent="0">
              <a:buNone/>
            </a:pPr>
            <a:r>
              <a:rPr lang="en-US" sz="1200" dirty="0">
                <a:solidFill>
                  <a:srgbClr val="2E3A48"/>
                </a:solidFill>
                <a:latin typeface="Calibri" pitchFamily="34" charset="0"/>
                <a:ea typeface="Calibri" pitchFamily="34" charset="-122"/>
                <a:cs typeface="Calibri" pitchFamily="34" charset="-120"/>
              </a:rPr>
              <a:t>Upsell Opportunity: compatible sphere crystal, SKU 8SW </a:t>
            </a:r>
            <a:r>
              <a:rPr lang="en-CA" sz="1200" dirty="0">
                <a:solidFill>
                  <a:srgbClr val="2E3A48"/>
                </a:solidFill>
                <a:latin typeface="Calibri" pitchFamily="34" charset="0"/>
                <a:ea typeface="Calibri" pitchFamily="34" charset="-122"/>
                <a:cs typeface="Calibri" pitchFamily="34" charset="-120"/>
              </a:rPr>
              <a:t>(Sphere)</a:t>
            </a:r>
            <a:endParaRPr lang="en-US" sz="1200" dirty="0"/>
          </a:p>
        </p:txBody>
      </p:sp>
      <p:sp>
        <p:nvSpPr>
          <p:cNvPr id="23" name="Shape 21">
            <a:extLst>
              <a:ext uri="{FF2B5EF4-FFF2-40B4-BE49-F238E27FC236}">
                <a16:creationId xmlns:a16="http://schemas.microsoft.com/office/drawing/2014/main" id="{6F0D066D-0628-ED76-CC90-E1A98E33778F}"/>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C4A046A3-AB02-078E-2561-4F5D2E334E81}"/>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C0E18498-A429-86A1-E087-30A01BB899D3}"/>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D91BEF94-2520-B56C-BE31-20411F9FEA8B}"/>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82B9F758-8749-79B3-65DC-03DFAB2554E1}"/>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BA37986E-B64A-8ED9-E5A5-2F98C4F628EA}"/>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865F591D-6857-8109-B1D5-0C5C3B717C9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752D2AE5-15E7-EB28-FF82-3D077BB44A57}"/>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35A170E5-C2CC-8B9A-58A6-9EDCD75E0309}"/>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8DE17600-6FC7-A72B-96E3-706B1344F40C}"/>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138EAF9B-71E6-1DAF-E8DD-56D74B52685D}"/>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$24.76</a:t>
            </a:r>
            <a:endParaRPr lang="en-US" sz="2000" dirty="0"/>
          </a:p>
        </p:txBody>
      </p:sp>
      <p:sp>
        <p:nvSpPr>
          <p:cNvPr id="34" name="Text 32">
            <a:extLst>
              <a:ext uri="{FF2B5EF4-FFF2-40B4-BE49-F238E27FC236}">
                <a16:creationId xmlns:a16="http://schemas.microsoft.com/office/drawing/2014/main" id="{5B78FF05-BC5E-79B2-B677-5D01D05CD729}"/>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D55673A4-C6AC-EB5D-980C-CCDE60ABBBD8}"/>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2D1B8475-C720-F124-77BF-B97D8AC4426A}"/>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F2D711E-C093-BE39-139B-D3000FCAE5D0}"/>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0E412B92-2B18-05E8-DF97-FFBD9F8909E0}"/>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$22.78</a:t>
            </a:r>
            <a:endParaRPr lang="en-US" sz="2000" dirty="0"/>
          </a:p>
        </p:txBody>
      </p:sp>
      <p:sp>
        <p:nvSpPr>
          <p:cNvPr id="39" name="Text 37">
            <a:extLst>
              <a:ext uri="{FF2B5EF4-FFF2-40B4-BE49-F238E27FC236}">
                <a16:creationId xmlns:a16="http://schemas.microsoft.com/office/drawing/2014/main" id="{24E97E98-8D78-880E-ADA8-91C3648DDDFF}"/>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F4985E8E-6465-CC90-BC12-4B8AC1D55597}"/>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8B48C911-8C55-45BF-9D37-879BBF7750D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B45B54D6-9FB0-D1B0-73E5-6BBA795CB92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99E5701F-3C82-F6C9-7FA4-DF2F57F9DB90}"/>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$21.79</a:t>
            </a:r>
            <a:endParaRPr lang="en-US" sz="2000" dirty="0"/>
          </a:p>
        </p:txBody>
      </p:sp>
      <p:sp>
        <p:nvSpPr>
          <p:cNvPr id="44" name="Text 42">
            <a:extLst>
              <a:ext uri="{FF2B5EF4-FFF2-40B4-BE49-F238E27FC236}">
                <a16:creationId xmlns:a16="http://schemas.microsoft.com/office/drawing/2014/main" id="{1CD80208-30D9-4F28-44AD-2F5138ABA007}"/>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305EFE69-9B7F-226E-8339-8D69EABC81A3}"/>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6311433B-384E-5318-FEB2-D966AF747C53}"/>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C6418073-83C1-F2C3-19E0-1CBA48A2ED4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5A12B9D5-F66B-C355-8122-34271E46C302}"/>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E2361567-72E5-A455-B5FA-F69B1B5D7D3A}"/>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$21.05</a:t>
            </a:r>
            <a:endParaRPr lang="en-US" sz="2000" dirty="0"/>
          </a:p>
        </p:txBody>
      </p:sp>
      <p:sp>
        <p:nvSpPr>
          <p:cNvPr id="50" name="Text 48">
            <a:extLst>
              <a:ext uri="{FF2B5EF4-FFF2-40B4-BE49-F238E27FC236}">
                <a16:creationId xmlns:a16="http://schemas.microsoft.com/office/drawing/2014/main" id="{3419B80F-312B-0377-B726-A251240D5C61}"/>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C8D41064-17EE-7154-BB50-E9845CB8AC20}"/>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63F1A683-6061-A081-6DEF-39C14C0EBF83}"/>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B7A67788-0923-7155-6933-D4A3BF3D925D}"/>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083B5EC9-CC91-FD7C-3188-D67F82FE0E29}"/>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F6641DC1-2E46-D6CF-97DA-0A942C90FD32}"/>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BC6DA077-4FD1-8E90-2B9C-FF4FE06C5C42}"/>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B8A417D8-9D1C-70BA-5023-76BE65D24ED2}"/>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Sphere Base (2 x 2 x 2")</a:t>
            </a:r>
          </a:p>
        </p:txBody>
      </p:sp>
      <p:sp>
        <p:nvSpPr>
          <p:cNvPr id="74" name="Shape 49">
            <a:extLst>
              <a:ext uri="{FF2B5EF4-FFF2-40B4-BE49-F238E27FC236}">
                <a16:creationId xmlns:a16="http://schemas.microsoft.com/office/drawing/2014/main" id="{B4D0F294-0140-D8AC-7EC8-E583B5A1DF1C}"/>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1F00CFF4-1684-B09C-1257-7AD4C654435B}"/>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DA458F0C-1A86-39D8-F5F9-E80B118DCA64}"/>
              </a:ext>
            </a:extLst>
          </p:cNvPr>
          <p:cNvPicPr>
            <a:picLocks noChangeAspect="1"/>
          </p:cNvPicPr>
          <p:nvPr/>
        </p:nvPicPr>
        <p:blipFill>
          <a:blip r:embed="rId3"/>
          <a:srcRect l="24880" t="16181" r="26880" b="15124"/>
          <a:stretch>
            <a:fillRect/>
          </a:stretch>
        </p:blipFill>
        <p:spPr>
          <a:xfrm>
            <a:off x="743244" y="4934308"/>
            <a:ext cx="1283060" cy="1219603"/>
          </a:xfrm>
          <a:prstGeom prst="rect">
            <a:avLst/>
          </a:prstGeom>
        </p:spPr>
      </p:pic>
      <p:pic>
        <p:nvPicPr>
          <p:cNvPr id="61" name="Picture 60">
            <a:extLst>
              <a:ext uri="{FF2B5EF4-FFF2-40B4-BE49-F238E27FC236}">
                <a16:creationId xmlns:a16="http://schemas.microsoft.com/office/drawing/2014/main" id="{A0CD770E-C251-9153-EC90-F11FF0E9A5A0}"/>
              </a:ext>
            </a:extLst>
          </p:cNvPr>
          <p:cNvPicPr>
            <a:picLocks noChangeAspect="1"/>
          </p:cNvPicPr>
          <p:nvPr/>
        </p:nvPicPr>
        <p:blipFill>
          <a:blip r:embed="rId4"/>
          <a:srcRect l="20320" t="10625" r="21766" b="9371"/>
          <a:stretch>
            <a:fillRect/>
          </a:stretch>
        </p:blipFill>
        <p:spPr>
          <a:xfrm>
            <a:off x="2099456" y="4934309"/>
            <a:ext cx="1332877" cy="1229053"/>
          </a:xfrm>
          <a:prstGeom prst="rect">
            <a:avLst/>
          </a:prstGeom>
        </p:spPr>
      </p:pic>
      <p:pic>
        <p:nvPicPr>
          <p:cNvPr id="65" name="Picture 64">
            <a:extLst>
              <a:ext uri="{FF2B5EF4-FFF2-40B4-BE49-F238E27FC236}">
                <a16:creationId xmlns:a16="http://schemas.microsoft.com/office/drawing/2014/main" id="{B1C03BBD-2C5F-BB71-8A46-B745181BD64D}"/>
              </a:ext>
            </a:extLst>
          </p:cNvPr>
          <p:cNvPicPr>
            <a:picLocks noChangeAspect="1"/>
          </p:cNvPicPr>
          <p:nvPr/>
        </p:nvPicPr>
        <p:blipFill>
          <a:blip r:embed="rId5"/>
          <a:srcRect l="29200" t="3618" r="28081" b="5056"/>
          <a:stretch>
            <a:fillRect/>
          </a:stretch>
        </p:blipFill>
        <p:spPr>
          <a:xfrm>
            <a:off x="3518597" y="4930583"/>
            <a:ext cx="857293" cy="1223328"/>
          </a:xfrm>
          <a:prstGeom prst="rect">
            <a:avLst/>
          </a:prstGeom>
        </p:spPr>
      </p:pic>
      <p:sp>
        <p:nvSpPr>
          <p:cNvPr id="70" name="Text 16">
            <a:extLst>
              <a:ext uri="{FF2B5EF4-FFF2-40B4-BE49-F238E27FC236}">
                <a16:creationId xmlns:a16="http://schemas.microsoft.com/office/drawing/2014/main" id="{58A468A7-C2E0-17DB-0893-B23AE21D1A35}"/>
              </a:ext>
            </a:extLst>
          </p:cNvPr>
          <p:cNvSpPr/>
          <p:nvPr/>
        </p:nvSpPr>
        <p:spPr>
          <a:xfrm>
            <a:off x="5440680" y="1363549"/>
            <a:ext cx="6263640" cy="82807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cube is the ultimate symbol of a complete, well-structured deliverable. Present this to a client at the close of a major engagement to mark the moment the work became permanent. Clear crystal communicates transparency and integrity and exactly what a trusted advisor relationship is built on.</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"[Project name]. Delivered with clarity. [Firm name], [Year]."</a:t>
            </a:r>
          </a:p>
        </p:txBody>
      </p:sp>
      <p:pic>
        <p:nvPicPr>
          <p:cNvPr id="8" name="Picture 7">
            <a:extLst>
              <a:ext uri="{FF2B5EF4-FFF2-40B4-BE49-F238E27FC236}">
                <a16:creationId xmlns:a16="http://schemas.microsoft.com/office/drawing/2014/main" id="{97AE587D-A1C0-3EC3-6357-889DCF5AF0F3}"/>
              </a:ext>
            </a:extLst>
          </p:cNvPr>
          <p:cNvPicPr>
            <a:picLocks noChangeAspect="1"/>
          </p:cNvPicPr>
          <p:nvPr/>
        </p:nvPicPr>
        <p:blipFill>
          <a:blip r:embed="rId6"/>
          <a:stretch>
            <a:fillRect/>
          </a:stretch>
        </p:blipFill>
        <p:spPr>
          <a:xfrm>
            <a:off x="1310061" y="1343204"/>
            <a:ext cx="2677546" cy="2904067"/>
          </a:xfrm>
          <a:prstGeom prst="rect">
            <a:avLst/>
          </a:prstGeom>
        </p:spPr>
      </p:pic>
    </p:spTree>
    <p:extLst>
      <p:ext uri="{BB962C8B-B14F-4D97-AF65-F5344CB8AC3E}">
        <p14:creationId xmlns:p14="http://schemas.microsoft.com/office/powerpoint/2010/main" val="419349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2986FB10-5429-0300-45C9-12F8D43FA39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3546BD4-8E27-2EB3-FAA9-719AB26CFDCE}"/>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2B89CD2C-5DC3-5775-8A08-61106E6CBF0C}"/>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4F72C86F-DEA0-2EFA-71B1-C9BBA3B221D3}"/>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AA033184-DD0C-5232-F497-718E48D22609}"/>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BD92B92A-44FE-7A55-1F97-1E51813189A1}"/>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95E45109-B1B4-71A7-A851-F2C647ED8F0A}"/>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AD67D869-EE8D-78AD-141D-DCE1662C4A51}"/>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12SFBKWIN</a:t>
            </a:r>
          </a:p>
          <a:p>
            <a:pPr algn="ctr"/>
            <a:r>
              <a:rPr lang="en-US" sz="1000" i="1" dirty="0">
                <a:solidFill>
                  <a:srgbClr val="8A92A0"/>
                </a:solidFill>
                <a:latin typeface="Calibri" pitchFamily="34" charset="0"/>
                <a:ea typeface="Calibri" pitchFamily="34" charset="-122"/>
                <a:cs typeface="Calibri" pitchFamily="34" charset="-120"/>
              </a:rPr>
              <a:t>Cut Face Sphere w/ Flat Bottom (4-3/4“)</a:t>
            </a:r>
            <a:endParaRPr lang="en-US" sz="1000" dirty="0"/>
          </a:p>
        </p:txBody>
      </p:sp>
      <p:sp>
        <p:nvSpPr>
          <p:cNvPr id="15" name="Shape 13">
            <a:extLst>
              <a:ext uri="{FF2B5EF4-FFF2-40B4-BE49-F238E27FC236}">
                <a16:creationId xmlns:a16="http://schemas.microsoft.com/office/drawing/2014/main" id="{A4C56645-F1B8-EEE8-042A-CEC656C27B87}"/>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63142611-439C-1D86-58B9-59E7A76E80CA}"/>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A7A53D21-4A72-7CA9-9D0F-99CF6BC37E43}"/>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CONSULTING, MEDIA/ADVERTISING, HEALTHCARE, FINANCE</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31912469-B2C7-0DCD-06D7-603CC2F51AA3}"/>
              </a:ext>
            </a:extLst>
          </p:cNvPr>
          <p:cNvSpPr/>
          <p:nvPr/>
        </p:nvSpPr>
        <p:spPr>
          <a:xfrm>
            <a:off x="5440680" y="1421892"/>
            <a:ext cx="6263640" cy="72694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In creative industries, the highest compliment is having a singular point of view, the cut face sphere embodies exactly that. The sphere is the market, the audience, and the world; and the cut face is the unique angle only this team found. A far more meaningful trophy than a generic plaque or statuette.</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"[Campaign name]. The angle no one else saw. [Agency], [Year]."</a:t>
            </a:r>
            <a:endParaRPr lang="en-US" sz="11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FE3F6268-665E-BD4A-1351-AA74FD12B040}"/>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CAC168AF-CE25-2172-3A73-AD5DECD571BF}"/>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2D01DB8F-FE18-6335-AE13-0679DCA9DD28}"/>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CE6F028E-E4D5-596C-3BA4-C241BECAE6A2}"/>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12 Dia’ (cm)</a:t>
            </a:r>
            <a:endParaRPr lang="en-US" sz="1200" dirty="0"/>
          </a:p>
        </p:txBody>
      </p:sp>
      <p:sp>
        <p:nvSpPr>
          <p:cNvPr id="23" name="Shape 21">
            <a:extLst>
              <a:ext uri="{FF2B5EF4-FFF2-40B4-BE49-F238E27FC236}">
                <a16:creationId xmlns:a16="http://schemas.microsoft.com/office/drawing/2014/main" id="{FE4AE1B0-FE7E-4150-CEBB-425B503A285C}"/>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37D156D4-DED1-20DD-5D87-B36595144407}"/>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7388CAF5-9F3A-6350-A301-B350A0E17352}"/>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31F5D615-B721-6945-046A-AFD28EC629A9}"/>
              </a:ext>
            </a:extLst>
          </p:cNvPr>
          <p:cNvSpPr/>
          <p:nvPr/>
        </p:nvSpPr>
        <p:spPr>
          <a:xfrm>
            <a:off x="8814816" y="2660904"/>
            <a:ext cx="302666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p:txBody>
      </p:sp>
      <p:sp>
        <p:nvSpPr>
          <p:cNvPr id="27" name="Shape 25">
            <a:extLst>
              <a:ext uri="{FF2B5EF4-FFF2-40B4-BE49-F238E27FC236}">
                <a16:creationId xmlns:a16="http://schemas.microsoft.com/office/drawing/2014/main" id="{2DB5203B-12B2-F5DC-67F9-2570C010C427}"/>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C9086539-ADF6-10D7-9810-7FB3CBDCB791}"/>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58CAB995-DFF0-DD66-E536-02274FC2FCE0}"/>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B12B1B99-5784-89AE-8FB8-1CB2CCCFD9C8}"/>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92870CEA-A2AC-2126-31D0-E1A8DF13C6CC}"/>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AE6492E3-5BFD-483B-5712-899154C735B1}"/>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3984CE66-DF7F-290F-160E-D71C75825366}"/>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$105.40</a:t>
            </a:r>
            <a:endParaRPr lang="en-US" sz="2000" dirty="0"/>
          </a:p>
        </p:txBody>
      </p:sp>
      <p:sp>
        <p:nvSpPr>
          <p:cNvPr id="34" name="Text 32">
            <a:extLst>
              <a:ext uri="{FF2B5EF4-FFF2-40B4-BE49-F238E27FC236}">
                <a16:creationId xmlns:a16="http://schemas.microsoft.com/office/drawing/2014/main" id="{7AB45FA1-2135-AB67-830B-B420AD174A24}"/>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89B46734-0587-B5AE-0027-DB8CA5179774}"/>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3302255C-6667-8F14-8803-3F6569D0D913}"/>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17E207D0-5D2D-FFD8-FA6B-E8A10C3FF153}"/>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1C62C9ED-494D-8D05-31B9-FF9EBDD3BFA6}"/>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$96.97</a:t>
            </a:r>
            <a:endParaRPr lang="en-US" sz="2000" dirty="0"/>
          </a:p>
        </p:txBody>
      </p:sp>
      <p:sp>
        <p:nvSpPr>
          <p:cNvPr id="39" name="Text 37">
            <a:extLst>
              <a:ext uri="{FF2B5EF4-FFF2-40B4-BE49-F238E27FC236}">
                <a16:creationId xmlns:a16="http://schemas.microsoft.com/office/drawing/2014/main" id="{65D2F098-E8F7-A1C3-B88F-407B17E1CA58}"/>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D46A9F39-8CDE-0128-BD52-8B48A48F48E9}"/>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81D58EAE-CB5D-2946-487B-CEFF0BBF1922}"/>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16F53895-495B-A674-0F02-25C8DE51AFE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86B75978-81E2-B0D6-FAE3-BA976674C7CD}"/>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$92.75</a:t>
            </a:r>
            <a:endParaRPr lang="en-US" sz="2000" dirty="0"/>
          </a:p>
        </p:txBody>
      </p:sp>
      <p:sp>
        <p:nvSpPr>
          <p:cNvPr id="44" name="Text 42">
            <a:extLst>
              <a:ext uri="{FF2B5EF4-FFF2-40B4-BE49-F238E27FC236}">
                <a16:creationId xmlns:a16="http://schemas.microsoft.com/office/drawing/2014/main" id="{57C8529E-B22F-6A7A-1CEA-CDC26A525A3B}"/>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876C2F3E-E21C-2002-6268-7E666B841481}"/>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B63D9BC5-1E8E-4175-3410-EFC57A692796}"/>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3C518412-380E-288F-F636-31877B2933A0}"/>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1A555859-AEEB-F7A1-71A9-E6F534073B70}"/>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83DB3099-371C-C19A-5422-28909CD7E672}"/>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$89.59</a:t>
            </a:r>
            <a:endParaRPr lang="en-US" sz="2000" dirty="0"/>
          </a:p>
        </p:txBody>
      </p:sp>
      <p:sp>
        <p:nvSpPr>
          <p:cNvPr id="50" name="Text 48">
            <a:extLst>
              <a:ext uri="{FF2B5EF4-FFF2-40B4-BE49-F238E27FC236}">
                <a16:creationId xmlns:a16="http://schemas.microsoft.com/office/drawing/2014/main" id="{CB6BE9A2-34E3-1F0A-4DC6-84C589BDFCDE}"/>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5F4355C9-0809-5108-9B40-59FF68DE968D}"/>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C5FD4BB0-F20E-C5EA-A201-BBF683A16FDA}"/>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3BCA94E8-3CEA-81FE-8450-096A88AFB82C}"/>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40E786F0-24D3-6904-6D84-8F46432020A5}"/>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C42229FF-019F-1DE9-FFC7-B459FF8492D1}"/>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060BAFEB-A2D0-ABCE-6F30-2D76FE7797AA}"/>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pic>
        <p:nvPicPr>
          <p:cNvPr id="64" name="Picture 63">
            <a:extLst>
              <a:ext uri="{FF2B5EF4-FFF2-40B4-BE49-F238E27FC236}">
                <a16:creationId xmlns:a16="http://schemas.microsoft.com/office/drawing/2014/main" id="{C02B602B-A648-D51D-7C9C-54EA51F43882}"/>
              </a:ext>
            </a:extLst>
          </p:cNvPr>
          <p:cNvPicPr>
            <a:picLocks noChangeAspect="1"/>
          </p:cNvPicPr>
          <p:nvPr/>
        </p:nvPicPr>
        <p:blipFill>
          <a:blip r:embed="rId3"/>
          <a:srcRect l="24972" r="22850"/>
          <a:stretch>
            <a:fillRect/>
          </a:stretch>
        </p:blipFill>
        <p:spPr>
          <a:xfrm>
            <a:off x="2157460" y="4951587"/>
            <a:ext cx="940279" cy="1202865"/>
          </a:xfrm>
          <a:prstGeom prst="rect">
            <a:avLst/>
          </a:prstGeom>
        </p:spPr>
      </p:pic>
      <p:sp>
        <p:nvSpPr>
          <p:cNvPr id="71" name="TextBox 70">
            <a:extLst>
              <a:ext uri="{FF2B5EF4-FFF2-40B4-BE49-F238E27FC236}">
                <a16:creationId xmlns:a16="http://schemas.microsoft.com/office/drawing/2014/main" id="{59A050C0-DC79-EBC1-08D2-E233A82C641D}"/>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Cut Face Sphere w/ Flat Bottom (4-3/4”)</a:t>
            </a:r>
          </a:p>
        </p:txBody>
      </p:sp>
      <p:sp>
        <p:nvSpPr>
          <p:cNvPr id="74" name="Shape 49">
            <a:extLst>
              <a:ext uri="{FF2B5EF4-FFF2-40B4-BE49-F238E27FC236}">
                <a16:creationId xmlns:a16="http://schemas.microsoft.com/office/drawing/2014/main" id="{02E560C5-D1E5-58BC-667B-3BB227CC8EC0}"/>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8F56D72-9EA8-FAE1-79B1-684EED703806}"/>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0866D5C-1552-A488-9F4C-36E5E57A733E}"/>
              </a:ext>
            </a:extLst>
          </p:cNvPr>
          <p:cNvPicPr>
            <a:picLocks noChangeAspect="1"/>
          </p:cNvPicPr>
          <p:nvPr/>
        </p:nvPicPr>
        <p:blipFill>
          <a:blip r:embed="rId4"/>
          <a:srcRect l="17896" t="7257" r="16631" b="3717"/>
          <a:stretch>
            <a:fillRect/>
          </a:stretch>
        </p:blipFill>
        <p:spPr>
          <a:xfrm>
            <a:off x="679101" y="4933812"/>
            <a:ext cx="1345537" cy="1220100"/>
          </a:xfrm>
          <a:prstGeom prst="rect">
            <a:avLst/>
          </a:prstGeom>
        </p:spPr>
      </p:pic>
      <p:pic>
        <p:nvPicPr>
          <p:cNvPr id="12" name="Picture 11">
            <a:extLst>
              <a:ext uri="{FF2B5EF4-FFF2-40B4-BE49-F238E27FC236}">
                <a16:creationId xmlns:a16="http://schemas.microsoft.com/office/drawing/2014/main" id="{F68D44D2-ACC9-437D-68E2-0C3F6BAF1196}"/>
              </a:ext>
            </a:extLst>
          </p:cNvPr>
          <p:cNvPicPr>
            <a:picLocks noChangeAspect="1"/>
          </p:cNvPicPr>
          <p:nvPr/>
        </p:nvPicPr>
        <p:blipFill>
          <a:blip r:embed="rId5"/>
          <a:srcRect l="22720" t="2180" r="16642" b="5955"/>
          <a:stretch>
            <a:fillRect/>
          </a:stretch>
        </p:blipFill>
        <p:spPr>
          <a:xfrm>
            <a:off x="2078972" y="4930945"/>
            <a:ext cx="1206133" cy="1219690"/>
          </a:xfrm>
          <a:prstGeom prst="rect">
            <a:avLst/>
          </a:prstGeom>
        </p:spPr>
      </p:pic>
      <p:pic>
        <p:nvPicPr>
          <p:cNvPr id="14" name="Picture 13">
            <a:extLst>
              <a:ext uri="{FF2B5EF4-FFF2-40B4-BE49-F238E27FC236}">
                <a16:creationId xmlns:a16="http://schemas.microsoft.com/office/drawing/2014/main" id="{0E8AB021-D687-D2FD-5BEA-FA84AE974CF9}"/>
              </a:ext>
            </a:extLst>
          </p:cNvPr>
          <p:cNvPicPr>
            <a:picLocks noChangeAspect="1"/>
          </p:cNvPicPr>
          <p:nvPr/>
        </p:nvPicPr>
        <p:blipFill>
          <a:blip r:embed="rId6"/>
          <a:srcRect l="21520" r="18406"/>
          <a:stretch>
            <a:fillRect/>
          </a:stretch>
        </p:blipFill>
        <p:spPr>
          <a:xfrm>
            <a:off x="3345693" y="4925053"/>
            <a:ext cx="1110770" cy="1234208"/>
          </a:xfrm>
          <a:prstGeom prst="rect">
            <a:avLst/>
          </a:prstGeom>
        </p:spPr>
      </p:pic>
      <p:pic>
        <p:nvPicPr>
          <p:cNvPr id="11" name="Picture 10">
            <a:extLst>
              <a:ext uri="{FF2B5EF4-FFF2-40B4-BE49-F238E27FC236}">
                <a16:creationId xmlns:a16="http://schemas.microsoft.com/office/drawing/2014/main" id="{38E3826F-0568-24D2-FAB1-D19BEA5E44E2}"/>
              </a:ext>
            </a:extLst>
          </p:cNvPr>
          <p:cNvPicPr>
            <a:picLocks noChangeAspect="1"/>
          </p:cNvPicPr>
          <p:nvPr/>
        </p:nvPicPr>
        <p:blipFill>
          <a:blip r:embed="rId7"/>
          <a:stretch>
            <a:fillRect/>
          </a:stretch>
        </p:blipFill>
        <p:spPr>
          <a:xfrm>
            <a:off x="1351869" y="1355737"/>
            <a:ext cx="2737556" cy="2812710"/>
          </a:xfrm>
          <a:prstGeom prst="rect">
            <a:avLst/>
          </a:prstGeom>
        </p:spPr>
      </p:pic>
    </p:spTree>
    <p:extLst>
      <p:ext uri="{BB962C8B-B14F-4D97-AF65-F5344CB8AC3E}">
        <p14:creationId xmlns:p14="http://schemas.microsoft.com/office/powerpoint/2010/main" val="136793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C747CD2F-7F8D-A676-F088-48F12443414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03A8176-708B-5675-A515-868C53E5C9CD}"/>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6BA2AD01-7766-8025-AD9A-081C74159A79}"/>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F7114F52-566A-11B1-814B-CADF68B485F3}"/>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1B2EB03D-EFC8-B5C6-7C6E-83EB52C3859B}"/>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B7D413FD-D7B3-89FD-AA40-BC117D8BC623}"/>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A15FA645-DC99-256A-D0D9-EA8BFC910CB4}"/>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60E77604-1489-A9AA-ADAD-9079A11C7389}"/>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CRES5X9X10J</a:t>
            </a:r>
          </a:p>
          <a:p>
            <a:pPr algn="ctr"/>
            <a:r>
              <a:rPr lang="en-US" sz="1000" i="1" dirty="0">
                <a:solidFill>
                  <a:srgbClr val="8A92A0"/>
                </a:solidFill>
                <a:latin typeface="Calibri" pitchFamily="34" charset="0"/>
                <a:ea typeface="Calibri" pitchFamily="34" charset="-122"/>
                <a:cs typeface="Calibri" pitchFamily="34" charset="-120"/>
              </a:rPr>
              <a:t>Jade Glass Crescent (9 x 5")</a:t>
            </a:r>
            <a:endParaRPr lang="en-US" sz="1000" dirty="0"/>
          </a:p>
        </p:txBody>
      </p:sp>
      <p:sp>
        <p:nvSpPr>
          <p:cNvPr id="15" name="Shape 13">
            <a:extLst>
              <a:ext uri="{FF2B5EF4-FFF2-40B4-BE49-F238E27FC236}">
                <a16:creationId xmlns:a16="http://schemas.microsoft.com/office/drawing/2014/main" id="{9DF1A969-6ADD-9F33-DB17-230D3B8669A3}"/>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D8EB2256-8D7B-3D5B-A49B-73A9E164E42F}"/>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A52BF7F-B281-37E7-89DB-43713C1E8110}"/>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SPORTS, COPORATE, ACADAMIC RESEARCH, NON-PROFIT</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596784E7-3D63-A20A-E0FC-975655F0251C}"/>
              </a:ext>
            </a:extLst>
          </p:cNvPr>
          <p:cNvSpPr/>
          <p:nvPr/>
        </p:nvSpPr>
        <p:spPr>
          <a:xfrm>
            <a:off x="5440680" y="1471428"/>
            <a:ext cx="6263640" cy="764280"/>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crescent shape tells that story without a single word. Present this to the campaign chair, the lead donor, or the board member who pushed the campaign over the line. The jade green color carries connotations of growth and prosperity that are perfectly aligned with a campaign's mission.</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"[Campaign name]. The angle no one else saw. [Agency], [Year]."</a:t>
            </a:r>
            <a:endParaRPr lang="en-US" sz="1100" dirty="0">
              <a:solidFill>
                <a:srgbClr val="2E3A48"/>
              </a:solidFill>
              <a:latin typeface="Aptos" panose="020B0004020202020204" pitchFamily="34" charset="0"/>
              <a:ea typeface="Calibri" pitchFamily="34" charset="-122"/>
              <a:cs typeface="Calibri" pitchFamily="34" charset="-120"/>
            </a:endParaRPr>
          </a:p>
          <a:p>
            <a:endParaRPr lang="en-US" sz="11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A574CC6E-BE6F-763E-197A-827F00A10872}"/>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E29E79D8-00EF-3BFF-FEFA-6D888A3F8921}"/>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2765E697-3B37-4812-D96C-DDEDFD102ED5}"/>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2CFAA70A-B9A2-8738-DBA6-09779B9B295E}"/>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23 W x 1 D x 13 H (cm)</a:t>
            </a:r>
            <a:endParaRPr lang="en-US" sz="1200" dirty="0"/>
          </a:p>
        </p:txBody>
      </p:sp>
      <p:sp>
        <p:nvSpPr>
          <p:cNvPr id="23" name="Shape 21">
            <a:extLst>
              <a:ext uri="{FF2B5EF4-FFF2-40B4-BE49-F238E27FC236}">
                <a16:creationId xmlns:a16="http://schemas.microsoft.com/office/drawing/2014/main" id="{C3D4848F-CFD6-D5DF-7EAB-5D251CD51FDB}"/>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80C3C9C4-542C-CD71-C918-D0766DF0B2CE}"/>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6931E7B1-0C8C-210F-D361-468D36089BCA}"/>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6E8F16FF-81D2-B5C4-9B70-84782C6C0247}"/>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1B331179-EEC6-0769-40EA-C3F5320C088B}"/>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603E7A11-C398-A415-0E19-5A5FAD415E15}"/>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A7B8558D-3514-86D8-65BD-21CF3B08613A}"/>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B2A09626-561D-1D7C-5992-41DCE80776B7}"/>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8AE1C4AA-AEBF-1AE6-4446-92CEE3B5E12E}"/>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835A34BC-8BAE-1DDB-CBE2-19EFDDB5363D}"/>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5FF11130-F2AE-F03E-1DC7-8A6EBA6A0B9C}"/>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$13.50</a:t>
            </a:r>
            <a:endParaRPr lang="en-US" sz="2000" dirty="0"/>
          </a:p>
        </p:txBody>
      </p:sp>
      <p:sp>
        <p:nvSpPr>
          <p:cNvPr id="34" name="Text 32">
            <a:extLst>
              <a:ext uri="{FF2B5EF4-FFF2-40B4-BE49-F238E27FC236}">
                <a16:creationId xmlns:a16="http://schemas.microsoft.com/office/drawing/2014/main" id="{AB19A7DE-1114-EEF8-690A-EF4C476B1FCE}"/>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FC75CFBD-B0FD-596C-5349-3CDDC53D80F5}"/>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98699BDA-0FC4-8B48-2EAE-8DCE5BD7DD38}"/>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F247273C-55EC-6E75-7E9E-BF696D426E07}"/>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E1FC4CC9-75EB-A73C-52A4-A464530508BE}"/>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$12.42</a:t>
            </a:r>
            <a:endParaRPr lang="en-US" sz="2000" dirty="0"/>
          </a:p>
        </p:txBody>
      </p:sp>
      <p:sp>
        <p:nvSpPr>
          <p:cNvPr id="39" name="Text 37">
            <a:extLst>
              <a:ext uri="{FF2B5EF4-FFF2-40B4-BE49-F238E27FC236}">
                <a16:creationId xmlns:a16="http://schemas.microsoft.com/office/drawing/2014/main" id="{0860DD32-841B-0F74-2100-32F989EE5E54}"/>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6F7CE732-D74B-7254-78C0-115ABCF96456}"/>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D69668D1-FB7C-E624-7781-7FB145632D98}"/>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53236BB8-9D40-6D1E-4F94-859E16ACC277}"/>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694607E3-33EF-517D-7D2C-64A54FBF54F6}"/>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$11.88</a:t>
            </a:r>
            <a:endParaRPr lang="en-US" sz="2000" dirty="0"/>
          </a:p>
        </p:txBody>
      </p:sp>
      <p:sp>
        <p:nvSpPr>
          <p:cNvPr id="44" name="Text 42">
            <a:extLst>
              <a:ext uri="{FF2B5EF4-FFF2-40B4-BE49-F238E27FC236}">
                <a16:creationId xmlns:a16="http://schemas.microsoft.com/office/drawing/2014/main" id="{B1FA9922-F03B-0D6D-3AD8-FFB7A8248342}"/>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672D5A78-F36D-A051-EF4A-BAB2406A46BE}"/>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138927B8-BAC7-C4EA-BF26-D11A86B59362}"/>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14121EA4-00F4-0728-6A95-28A58A40BD1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48FB5931-3EE3-24FB-1ABC-4DFA2142F464}"/>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89E8767E-9590-6C16-D808-615A312ED660}"/>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$11.48</a:t>
            </a:r>
            <a:endParaRPr lang="en-US" sz="2000" dirty="0"/>
          </a:p>
        </p:txBody>
      </p:sp>
      <p:sp>
        <p:nvSpPr>
          <p:cNvPr id="50" name="Text 48">
            <a:extLst>
              <a:ext uri="{FF2B5EF4-FFF2-40B4-BE49-F238E27FC236}">
                <a16:creationId xmlns:a16="http://schemas.microsoft.com/office/drawing/2014/main" id="{2B9C8E19-6546-44D8-19F9-DB117E175690}"/>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5A8A658A-8694-A2DD-7DE3-F3F02029CC23}"/>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B45CC05A-6BD9-A986-D34F-ABDDA462E1CE}"/>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9E05EE56-2820-D0C4-EC0F-A5EE75A5C312}"/>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A865B2B3-1377-23A4-CF10-32BBE60006E9}"/>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D1DEE4B4-01A8-68CE-0B27-932A3C38BAF9}"/>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A51BE79C-2858-0E5E-1569-FDA395D3CA03}"/>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C6208387-F408-82D0-A6DD-8073CBC7DF6A}"/>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Jade Glass Crescent (9 x 5")</a:t>
            </a:r>
          </a:p>
        </p:txBody>
      </p:sp>
      <p:sp>
        <p:nvSpPr>
          <p:cNvPr id="74" name="Shape 49">
            <a:extLst>
              <a:ext uri="{FF2B5EF4-FFF2-40B4-BE49-F238E27FC236}">
                <a16:creationId xmlns:a16="http://schemas.microsoft.com/office/drawing/2014/main" id="{753D1EF0-6EF7-AD96-1A7D-62DF35720E75}"/>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0BE7C503-CEB9-7008-9BC9-4D01CC53FFE4}"/>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841858F-37DB-23DA-D56D-8E4E41DB438F}"/>
              </a:ext>
            </a:extLst>
          </p:cNvPr>
          <p:cNvPicPr>
            <a:picLocks noChangeAspect="1"/>
          </p:cNvPicPr>
          <p:nvPr/>
        </p:nvPicPr>
        <p:blipFill>
          <a:blip r:embed="rId3"/>
          <a:stretch>
            <a:fillRect/>
          </a:stretch>
        </p:blipFill>
        <p:spPr>
          <a:xfrm>
            <a:off x="990653" y="5089585"/>
            <a:ext cx="1550279" cy="1034811"/>
          </a:xfrm>
          <a:prstGeom prst="rect">
            <a:avLst/>
          </a:prstGeom>
        </p:spPr>
      </p:pic>
      <p:pic>
        <p:nvPicPr>
          <p:cNvPr id="57" name="Picture 56">
            <a:extLst>
              <a:ext uri="{FF2B5EF4-FFF2-40B4-BE49-F238E27FC236}">
                <a16:creationId xmlns:a16="http://schemas.microsoft.com/office/drawing/2014/main" id="{8E723736-67D0-7289-DF8C-6A3A33536187}"/>
              </a:ext>
            </a:extLst>
          </p:cNvPr>
          <p:cNvPicPr>
            <a:picLocks noChangeAspect="1"/>
          </p:cNvPicPr>
          <p:nvPr/>
        </p:nvPicPr>
        <p:blipFill>
          <a:blip r:embed="rId4"/>
          <a:stretch>
            <a:fillRect/>
          </a:stretch>
        </p:blipFill>
        <p:spPr>
          <a:xfrm>
            <a:off x="2723812" y="5089585"/>
            <a:ext cx="1571053" cy="1036895"/>
          </a:xfrm>
          <a:prstGeom prst="rect">
            <a:avLst/>
          </a:prstGeom>
        </p:spPr>
      </p:pic>
      <p:pic>
        <p:nvPicPr>
          <p:cNvPr id="8" name="Picture 7">
            <a:extLst>
              <a:ext uri="{FF2B5EF4-FFF2-40B4-BE49-F238E27FC236}">
                <a16:creationId xmlns:a16="http://schemas.microsoft.com/office/drawing/2014/main" id="{85B423BB-FE62-FC65-F658-993D41D45D98}"/>
              </a:ext>
            </a:extLst>
          </p:cNvPr>
          <p:cNvPicPr>
            <a:picLocks noChangeAspect="1"/>
          </p:cNvPicPr>
          <p:nvPr/>
        </p:nvPicPr>
        <p:blipFill>
          <a:blip r:embed="rId5"/>
          <a:stretch>
            <a:fillRect/>
          </a:stretch>
        </p:blipFill>
        <p:spPr>
          <a:xfrm>
            <a:off x="915137" y="1928717"/>
            <a:ext cx="3575178" cy="2240342"/>
          </a:xfrm>
          <a:prstGeom prst="rect">
            <a:avLst/>
          </a:prstGeom>
        </p:spPr>
      </p:pic>
      <p:pic>
        <p:nvPicPr>
          <p:cNvPr id="12" name="Picture 11">
            <a:extLst>
              <a:ext uri="{FF2B5EF4-FFF2-40B4-BE49-F238E27FC236}">
                <a16:creationId xmlns:a16="http://schemas.microsoft.com/office/drawing/2014/main" id="{3F281E3B-FF6C-8814-3A67-3DB61AC21F15}"/>
              </a:ext>
            </a:extLst>
          </p:cNvPr>
          <p:cNvPicPr>
            <a:picLocks noChangeAspect="1"/>
          </p:cNvPicPr>
          <p:nvPr/>
        </p:nvPicPr>
        <p:blipFill>
          <a:blip r:embed="rId5"/>
          <a:stretch>
            <a:fillRect/>
          </a:stretch>
        </p:blipFill>
        <p:spPr>
          <a:xfrm>
            <a:off x="841985" y="1928717"/>
            <a:ext cx="3575178" cy="2240342"/>
          </a:xfrm>
          <a:prstGeom prst="rect">
            <a:avLst/>
          </a:prstGeom>
        </p:spPr>
      </p:pic>
      <p:pic>
        <p:nvPicPr>
          <p:cNvPr id="13" name="Picture 12">
            <a:extLst>
              <a:ext uri="{FF2B5EF4-FFF2-40B4-BE49-F238E27FC236}">
                <a16:creationId xmlns:a16="http://schemas.microsoft.com/office/drawing/2014/main" id="{619AED44-A66C-44FF-1F18-783AB7A8608E}"/>
              </a:ext>
            </a:extLst>
          </p:cNvPr>
          <p:cNvPicPr>
            <a:picLocks noChangeAspect="1"/>
          </p:cNvPicPr>
          <p:nvPr/>
        </p:nvPicPr>
        <p:blipFill>
          <a:blip r:embed="rId5"/>
          <a:stretch>
            <a:fillRect/>
          </a:stretch>
        </p:blipFill>
        <p:spPr>
          <a:xfrm>
            <a:off x="841985" y="1853568"/>
            <a:ext cx="3575178" cy="2240342"/>
          </a:xfrm>
          <a:prstGeom prst="rect">
            <a:avLst/>
          </a:prstGeom>
        </p:spPr>
      </p:pic>
    </p:spTree>
    <p:extLst>
      <p:ext uri="{BB962C8B-B14F-4D97-AF65-F5344CB8AC3E}">
        <p14:creationId xmlns:p14="http://schemas.microsoft.com/office/powerpoint/2010/main" val="63420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8B507A2D-CBFE-AB11-B4E9-D825BD17460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2B8A989-EDF4-8EA9-BB59-B7F883D7ABBD}"/>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0214A4CA-859F-A9AE-D32E-7D6BE1A7F303}"/>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07AD3663-C0FB-6347-C66D-5C4D9E3947A9}"/>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1D76B431-DC2F-A969-CF6F-FB658F947744}"/>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8E098A4B-8926-D4A4-65F9-CFA080674B84}"/>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E7764408-0AD7-5F0C-EF07-7BBB8A2F88B6}"/>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91FC789B-7868-5C4F-0F49-854ADD254B37}"/>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30RBK0W</a:t>
            </a:r>
          </a:p>
          <a:p>
            <a:pPr algn="ctr"/>
            <a:r>
              <a:rPr lang="en-US" sz="1000" i="1" dirty="0">
                <a:solidFill>
                  <a:srgbClr val="8A92A0"/>
                </a:solidFill>
                <a:latin typeface="Calibri" pitchFamily="34" charset="0"/>
                <a:ea typeface="Calibri" pitchFamily="34" charset="-122"/>
                <a:cs typeface="Calibri" pitchFamily="34" charset="-120"/>
              </a:rPr>
              <a:t>Imperial Tower (2-3/4 x 2-3/4 x 12")</a:t>
            </a:r>
            <a:endParaRPr lang="en-US" sz="1000" dirty="0"/>
          </a:p>
        </p:txBody>
      </p:sp>
      <p:sp>
        <p:nvSpPr>
          <p:cNvPr id="15" name="Shape 13">
            <a:extLst>
              <a:ext uri="{FF2B5EF4-FFF2-40B4-BE49-F238E27FC236}">
                <a16:creationId xmlns:a16="http://schemas.microsoft.com/office/drawing/2014/main" id="{F66C0509-EE24-714C-28B6-DC951D88825A}"/>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EB05FCD5-C47C-2B05-8F6B-858F3BBB7D7B}"/>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819455D0-4B6D-A0D7-E995-C4435CB29FD9}"/>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CORPORATION (CXO), CONFERENCES,TECHNOLOGY</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3BCCE6F8-0211-C8DA-5AB1-AA31430883FE}"/>
              </a:ext>
            </a:extLst>
          </p:cNvPr>
          <p:cNvSpPr/>
          <p:nvPr/>
        </p:nvSpPr>
        <p:spPr>
          <a:xfrm>
            <a:off x="5440680" y="1343628"/>
            <a:ext cx="6263640" cy="850932"/>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When a founder steps down or a CEO retires, the award has to match the moment. The Imperial Tower commands any room it's in: tall, faceted, and impossible to overlook. For a generation-defining tenure, this is the only piece that measures up.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"[Name]. [X] years at the top. The standard others measure themselves by. [Company], [Year]."</a:t>
            </a:r>
            <a:endParaRPr lang="en-US" sz="11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B3C02977-B6D2-8062-876D-886CDFCF1C05}"/>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6E983C76-E7A1-6BEF-09DD-EC156E0A1CFA}"/>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78416C74-BF8A-D6E6-2455-88927DB256F6}"/>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2AA9B0F7-1901-467E-9BD5-C84DE84F59B9}"/>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7 W x 7 D x 30.5 H (cm)</a:t>
            </a:r>
            <a:endParaRPr lang="en-US" sz="1200" dirty="0"/>
          </a:p>
        </p:txBody>
      </p:sp>
      <p:sp>
        <p:nvSpPr>
          <p:cNvPr id="23" name="Shape 21">
            <a:extLst>
              <a:ext uri="{FF2B5EF4-FFF2-40B4-BE49-F238E27FC236}">
                <a16:creationId xmlns:a16="http://schemas.microsoft.com/office/drawing/2014/main" id="{D269F634-2A4D-4221-D8B9-51E787A3D7C6}"/>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E1E28EBE-1FB9-3B36-D6F1-28F1922E3660}"/>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4435188D-46B3-F6D0-89FC-1DAAC12E181E}"/>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8295D20B-F484-E78D-D06A-E5ED4B397664}"/>
              </a:ext>
            </a:extLst>
          </p:cNvPr>
          <p:cNvSpPr/>
          <p:nvPr/>
        </p:nvSpPr>
        <p:spPr>
          <a:xfrm>
            <a:off x="8814816" y="2660904"/>
            <a:ext cx="2935224" cy="658368"/>
          </a:xfrm>
          <a:prstGeom prst="rect">
            <a:avLst/>
          </a:prstGeom>
          <a:noFill/>
          <a:ln/>
        </p:spPr>
        <p:txBody>
          <a:bodyPr wrap="square" lIns="0" tIns="0" rIns="0" bIns="0" rtlCol="0" anchor="ctr"/>
          <a:lstStyle/>
          <a:p>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081F4FF4-67C5-F4A8-EFEB-68F689EF4497}"/>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2DB1571C-D64C-86D7-B656-22FA9A915319}"/>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BA436D39-A846-567C-D9E1-F44C2207A3FA}"/>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69D041E7-D3D4-5F7E-FB91-5D01FE5D7064}"/>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D59C57EE-E1C8-D0F1-8695-93B8876BC731}"/>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66CB5FFF-4BAA-D1FD-7B24-8BD29A3F4D9B}"/>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B64D5307-D829-6EFA-FA55-77109E2DFC38}"/>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$83.71</a:t>
            </a:r>
            <a:endParaRPr lang="en-US" sz="2000" dirty="0"/>
          </a:p>
        </p:txBody>
      </p:sp>
      <p:sp>
        <p:nvSpPr>
          <p:cNvPr id="34" name="Text 32">
            <a:extLst>
              <a:ext uri="{FF2B5EF4-FFF2-40B4-BE49-F238E27FC236}">
                <a16:creationId xmlns:a16="http://schemas.microsoft.com/office/drawing/2014/main" id="{F67F8023-CE4C-B05B-3B7C-49EA14CA879C}"/>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5F664078-4396-4227-984A-455C4529D78F}"/>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531494B1-4A86-2067-B12A-A75E19AE5235}"/>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7E9393E4-53BE-838E-F1C7-58B95FA32F4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6A9F97B2-8318-1D3C-C767-83358C7F41F6}"/>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$77.02</a:t>
            </a:r>
            <a:endParaRPr lang="en-US" sz="2000" dirty="0"/>
          </a:p>
        </p:txBody>
      </p:sp>
      <p:sp>
        <p:nvSpPr>
          <p:cNvPr id="39" name="Text 37">
            <a:extLst>
              <a:ext uri="{FF2B5EF4-FFF2-40B4-BE49-F238E27FC236}">
                <a16:creationId xmlns:a16="http://schemas.microsoft.com/office/drawing/2014/main" id="{5F47A4C8-26DD-87BB-EBB5-B1B1A6382271}"/>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1A603256-A6EA-5C6C-24DF-37CEFBEDAC55}"/>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F5CFEA45-6CE6-B0C1-E9CA-E1449A0988BA}"/>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6DA8AC35-BD68-9BC2-26A9-0AF1EEEF078A}"/>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9F9BC14B-3710-0889-EE9C-06C9175B2432}"/>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$73.67</a:t>
            </a:r>
            <a:endParaRPr lang="en-US" sz="2000" dirty="0"/>
          </a:p>
        </p:txBody>
      </p:sp>
      <p:sp>
        <p:nvSpPr>
          <p:cNvPr id="44" name="Text 42">
            <a:extLst>
              <a:ext uri="{FF2B5EF4-FFF2-40B4-BE49-F238E27FC236}">
                <a16:creationId xmlns:a16="http://schemas.microsoft.com/office/drawing/2014/main" id="{F44CA66E-B74D-50EA-32C0-7A3A8AA26F1A}"/>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BD07BFF7-081E-E79A-9193-108D775E0514}"/>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E63EC251-CE3C-C0F8-16C5-65EAE3FB443C}"/>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59FE94AD-66F8-8D26-74CE-563A3E77417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3FD1662C-6CE4-55E2-01EA-A27A88BB29D5}"/>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B796FB6D-AF4B-3B59-4A99-F3491A182B63}"/>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$71.16</a:t>
            </a:r>
            <a:endParaRPr lang="en-US" sz="2000" dirty="0"/>
          </a:p>
        </p:txBody>
      </p:sp>
      <p:sp>
        <p:nvSpPr>
          <p:cNvPr id="50" name="Text 48">
            <a:extLst>
              <a:ext uri="{FF2B5EF4-FFF2-40B4-BE49-F238E27FC236}">
                <a16:creationId xmlns:a16="http://schemas.microsoft.com/office/drawing/2014/main" id="{64C2B8B5-19F1-30EF-A9F5-29E45AFCF342}"/>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877286E6-F1CF-08E6-B80E-8869AF414D6A}"/>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686BFC0B-E7C1-C9A0-98D9-BCDECB8AAD2F}"/>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BE5BF691-C0F3-7B98-9F79-7D5B657E3E7A}"/>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3226658E-3F4F-9C9E-F433-99F4DEFEFF45}"/>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E44D6157-2C19-294E-91EB-57A99165BCBF}"/>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002D0F4B-1C92-9759-6BC9-BFEF2186E8A6}"/>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4C40DF02-DC2D-60B9-8402-4F6B825A9FCA}"/>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Imperial Tower (2-3/4 x 2-3/4 x 12")</a:t>
            </a:r>
          </a:p>
        </p:txBody>
      </p:sp>
      <p:sp>
        <p:nvSpPr>
          <p:cNvPr id="74" name="Shape 49">
            <a:extLst>
              <a:ext uri="{FF2B5EF4-FFF2-40B4-BE49-F238E27FC236}">
                <a16:creationId xmlns:a16="http://schemas.microsoft.com/office/drawing/2014/main" id="{D5561918-6D67-0F8F-0DAD-5C285F568BBF}"/>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913332C-572F-6203-0220-EC5F11A81D1B}"/>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81144C5-8E81-EDA3-0A1A-FC45AFEFC0A8}"/>
              </a:ext>
            </a:extLst>
          </p:cNvPr>
          <p:cNvPicPr>
            <a:picLocks noChangeAspect="1"/>
          </p:cNvPicPr>
          <p:nvPr/>
        </p:nvPicPr>
        <p:blipFill>
          <a:blip r:embed="rId3"/>
          <a:srcRect l="34000" r="28560"/>
          <a:stretch>
            <a:fillRect/>
          </a:stretch>
        </p:blipFill>
        <p:spPr>
          <a:xfrm>
            <a:off x="927834" y="4901718"/>
            <a:ext cx="691797" cy="1233372"/>
          </a:xfrm>
          <a:prstGeom prst="rect">
            <a:avLst/>
          </a:prstGeom>
        </p:spPr>
      </p:pic>
      <p:pic>
        <p:nvPicPr>
          <p:cNvPr id="58" name="Picture 57">
            <a:extLst>
              <a:ext uri="{FF2B5EF4-FFF2-40B4-BE49-F238E27FC236}">
                <a16:creationId xmlns:a16="http://schemas.microsoft.com/office/drawing/2014/main" id="{BD1D7464-D665-7529-8133-06ED8359C858}"/>
              </a:ext>
            </a:extLst>
          </p:cNvPr>
          <p:cNvPicPr>
            <a:picLocks noChangeAspect="1"/>
          </p:cNvPicPr>
          <p:nvPr/>
        </p:nvPicPr>
        <p:blipFill>
          <a:blip r:embed="rId4"/>
          <a:srcRect l="34382" r="34168"/>
          <a:stretch>
            <a:fillRect/>
          </a:stretch>
        </p:blipFill>
        <p:spPr>
          <a:xfrm>
            <a:off x="3635745" y="4901894"/>
            <a:ext cx="561301" cy="1231487"/>
          </a:xfrm>
          <a:prstGeom prst="rect">
            <a:avLst/>
          </a:prstGeom>
        </p:spPr>
      </p:pic>
      <p:pic>
        <p:nvPicPr>
          <p:cNvPr id="60" name="Picture 59">
            <a:extLst>
              <a:ext uri="{FF2B5EF4-FFF2-40B4-BE49-F238E27FC236}">
                <a16:creationId xmlns:a16="http://schemas.microsoft.com/office/drawing/2014/main" id="{D4895C86-4E13-1F59-C6D9-EBC82B7BFCF6}"/>
              </a:ext>
            </a:extLst>
          </p:cNvPr>
          <p:cNvPicPr>
            <a:picLocks noChangeAspect="1"/>
          </p:cNvPicPr>
          <p:nvPr/>
        </p:nvPicPr>
        <p:blipFill>
          <a:blip r:embed="rId5"/>
          <a:stretch>
            <a:fillRect/>
          </a:stretch>
        </p:blipFill>
        <p:spPr>
          <a:xfrm>
            <a:off x="1714478" y="5053310"/>
            <a:ext cx="1826420" cy="958870"/>
          </a:xfrm>
          <a:prstGeom prst="rect">
            <a:avLst/>
          </a:prstGeom>
        </p:spPr>
      </p:pic>
      <p:pic>
        <p:nvPicPr>
          <p:cNvPr id="11" name="Picture 10">
            <a:extLst>
              <a:ext uri="{FF2B5EF4-FFF2-40B4-BE49-F238E27FC236}">
                <a16:creationId xmlns:a16="http://schemas.microsoft.com/office/drawing/2014/main" id="{4A112921-A27C-7858-10DB-4FE05AAA2041}"/>
              </a:ext>
            </a:extLst>
          </p:cNvPr>
          <p:cNvPicPr>
            <a:picLocks noChangeAspect="1"/>
          </p:cNvPicPr>
          <p:nvPr/>
        </p:nvPicPr>
        <p:blipFill>
          <a:blip r:embed="rId6"/>
          <a:stretch>
            <a:fillRect/>
          </a:stretch>
        </p:blipFill>
        <p:spPr>
          <a:xfrm flipH="1">
            <a:off x="2194905" y="1323204"/>
            <a:ext cx="732459" cy="2879929"/>
          </a:xfrm>
          <a:prstGeom prst="rect">
            <a:avLst/>
          </a:prstGeom>
        </p:spPr>
      </p:pic>
    </p:spTree>
    <p:extLst>
      <p:ext uri="{BB962C8B-B14F-4D97-AF65-F5344CB8AC3E}">
        <p14:creationId xmlns:p14="http://schemas.microsoft.com/office/powerpoint/2010/main" val="395472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4948B1B9-1EE9-8013-D932-49F5FF2CDFE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C7AB68C-5976-FF63-CE72-DE955DF8C77E}"/>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4D4E9853-61C7-9B53-8FC6-2402F9203302}"/>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37596697-E5DD-EDB2-C0A6-195F9C9CCCA0}"/>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71E2173C-3F72-F0BA-56BD-6E7E9E216A28}"/>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C2661A44-E20E-232D-63F7-4787781CED80}"/>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E2787A77-BF37-03F0-B19C-C69EB2DBF146}"/>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7AE45EC1-191F-FBC7-FABE-196A2515AF0C}"/>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LOC25W</a:t>
            </a:r>
          </a:p>
          <a:p>
            <a:pPr algn="ctr"/>
            <a:r>
              <a:rPr lang="en-US" sz="1000" i="1" dirty="0">
                <a:solidFill>
                  <a:srgbClr val="8A92A0"/>
                </a:solidFill>
                <a:latin typeface="Calibri" pitchFamily="34" charset="0"/>
                <a:ea typeface="Calibri" pitchFamily="34" charset="-122"/>
                <a:cs typeface="Calibri" pitchFamily="34" charset="-120"/>
              </a:rPr>
              <a:t>Letter Opener w/Crystal Handle and Clock 9 5/8 x 1 3/8 x 5/8"</a:t>
            </a:r>
            <a:endParaRPr lang="en-US" sz="1000" dirty="0"/>
          </a:p>
        </p:txBody>
      </p:sp>
      <p:sp>
        <p:nvSpPr>
          <p:cNvPr id="15" name="Shape 13">
            <a:extLst>
              <a:ext uri="{FF2B5EF4-FFF2-40B4-BE49-F238E27FC236}">
                <a16:creationId xmlns:a16="http://schemas.microsoft.com/office/drawing/2014/main" id="{0577EFB1-DF5D-FC04-8E9C-E899742EB172}"/>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F1F561B8-C23B-C532-CC9E-506A7F03B1BE}"/>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C301EFD-DB9C-BFEB-597F-A32DF07D047A}"/>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LEGAL, FINANCE, BANKING, HR</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3EAAC281-8BE5-23C4-70B7-25633E68049C}"/>
              </a:ext>
            </a:extLst>
          </p:cNvPr>
          <p:cNvSpPr/>
          <p:nvPr/>
        </p:nvSpPr>
        <p:spPr>
          <a:xfrm>
            <a:off x="5440680" y="1274474"/>
            <a:ext cx="6263640" cy="102412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High-net-worth clients receive wine, hampers, and branded merchandise every holiday season. A crystal letter opener sits on a desk rather than a pantry shelf. Every time they open a contract, or a personal letter, your firm's name is in their hand. That kind of daily presence is worth more than any seasonal gift.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"[Client name]. Thank you for trusting us with what matters. [Firm], [Year]."</a:t>
            </a:r>
            <a:endParaRPr lang="en-US" sz="12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6ECC94DC-CD26-313D-3004-F39C9AD19CC8}"/>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1986FF86-02BD-1506-6105-B08D1C8D273B}"/>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E6CF1A53-943B-1350-8CB4-9562F1CE4DDB}"/>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5E07713B-7AC6-EDE6-D806-C3F71636A14E}"/>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24.5 W x 1.5 D x 3.5 H (cm)</a:t>
            </a:r>
            <a:endParaRPr lang="en-US" sz="1200" dirty="0"/>
          </a:p>
        </p:txBody>
      </p:sp>
      <p:sp>
        <p:nvSpPr>
          <p:cNvPr id="23" name="Shape 21">
            <a:extLst>
              <a:ext uri="{FF2B5EF4-FFF2-40B4-BE49-F238E27FC236}">
                <a16:creationId xmlns:a16="http://schemas.microsoft.com/office/drawing/2014/main" id="{E7E016DB-A08B-F92A-CAB9-E370FBA90217}"/>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F180994C-E60F-7296-E85E-C44AB12CBEDC}"/>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4C7E9C67-096D-00C3-12D3-5D64A5F279A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5F724F6B-3081-8DB4-460F-809BB49C1823}"/>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E4E2C021-0115-DAD2-C4A1-CD18DEB8A4E5}"/>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DC180324-F005-87A3-3C06-C24E42710983}"/>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7828FC5D-6CEC-7635-290E-B8C1A5FD126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USD DOLLARS</a:t>
            </a:r>
            <a:endParaRPr lang="en-US" sz="900" dirty="0"/>
          </a:p>
        </p:txBody>
      </p:sp>
      <p:sp>
        <p:nvSpPr>
          <p:cNvPr id="30" name="Shape 28">
            <a:extLst>
              <a:ext uri="{FF2B5EF4-FFF2-40B4-BE49-F238E27FC236}">
                <a16:creationId xmlns:a16="http://schemas.microsoft.com/office/drawing/2014/main" id="{C8B9994C-F926-BF21-BC38-EEAFB07FFF12}"/>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78B75986-2A4F-C0AC-7C1D-9F3F4FE85601}"/>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B49CF3B7-A4CE-609A-4F95-EDCE6E170BAA}"/>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94C58F6F-1002-6309-E8B1-1D00070E6466}"/>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$27.48</a:t>
            </a:r>
            <a:endParaRPr lang="en-US" sz="2000" dirty="0"/>
          </a:p>
        </p:txBody>
      </p:sp>
      <p:sp>
        <p:nvSpPr>
          <p:cNvPr id="34" name="Text 32">
            <a:extLst>
              <a:ext uri="{FF2B5EF4-FFF2-40B4-BE49-F238E27FC236}">
                <a16:creationId xmlns:a16="http://schemas.microsoft.com/office/drawing/2014/main" id="{73F77721-BA05-1570-2513-0BED3A0D0CFD}"/>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92CC3E9F-F061-2776-97D2-218BA6BFBB11}"/>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62B848C2-C049-0186-BD6F-CC5AF1ED71D6}"/>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8D459BA3-E1E9-2A3E-C3E1-88AAAD616B6E}"/>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2482DDCC-EF10-6DA8-959F-A7AF0DC64FA1}"/>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$25.28</a:t>
            </a:r>
            <a:endParaRPr lang="en-US" sz="2000" dirty="0"/>
          </a:p>
        </p:txBody>
      </p:sp>
      <p:sp>
        <p:nvSpPr>
          <p:cNvPr id="39" name="Text 37">
            <a:extLst>
              <a:ext uri="{FF2B5EF4-FFF2-40B4-BE49-F238E27FC236}">
                <a16:creationId xmlns:a16="http://schemas.microsoft.com/office/drawing/2014/main" id="{88787051-C979-3CDC-300E-3D54DB0ED5E9}"/>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CB47C7E0-D72A-7EAC-8B84-5360C9D915FF}"/>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2423DC30-1886-2231-6619-1E702D7A6FA8}"/>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03F011EE-764F-F914-404C-14CFC9261BF3}"/>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6CD208C4-E07D-2459-83B8-DC30F717F635}"/>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$24.18</a:t>
            </a:r>
            <a:endParaRPr lang="en-US" sz="2000" dirty="0"/>
          </a:p>
        </p:txBody>
      </p:sp>
      <p:sp>
        <p:nvSpPr>
          <p:cNvPr id="44" name="Text 42">
            <a:extLst>
              <a:ext uri="{FF2B5EF4-FFF2-40B4-BE49-F238E27FC236}">
                <a16:creationId xmlns:a16="http://schemas.microsoft.com/office/drawing/2014/main" id="{7FEE5C45-95F2-1E00-4A24-253F25A9E525}"/>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87701A35-0B73-FED9-3197-1D72B257D3FD}"/>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85F8FDEB-261C-61A9-C3AE-123D59F4E3DA}"/>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B9140B7C-05C7-A4D7-45C8-C42A95FF95DF}"/>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E5CA3ECC-97F3-A30C-F656-EEF8B49052E1}"/>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10336228-9BE4-195D-2676-128C24DAC31A}"/>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$23.36</a:t>
            </a:r>
            <a:endParaRPr lang="en-US" sz="2000" dirty="0"/>
          </a:p>
        </p:txBody>
      </p:sp>
      <p:sp>
        <p:nvSpPr>
          <p:cNvPr id="50" name="Text 48">
            <a:extLst>
              <a:ext uri="{FF2B5EF4-FFF2-40B4-BE49-F238E27FC236}">
                <a16:creationId xmlns:a16="http://schemas.microsoft.com/office/drawing/2014/main" id="{3AFD3CF9-18E1-9823-21E6-500CFA7AD5EB}"/>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0BCD47D8-13FE-D155-7851-9870D5C0573E}"/>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B7F4E6F6-099A-CB43-D35C-314CC90CE6EB}"/>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6623875C-6CE0-5E94-C5C8-99EECF622179}"/>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98C968A9-D259-5D09-548D-07409E8C8B3F}"/>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1ED99902-E496-6306-922D-70775F6B55CC}"/>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E5E37310-513B-B851-E576-D77CAFE8861B}"/>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CFCC9153-EE92-61B8-5441-71DD03F3B400}"/>
              </a:ext>
            </a:extLst>
          </p:cNvPr>
          <p:cNvSpPr txBox="1"/>
          <p:nvPr/>
        </p:nvSpPr>
        <p:spPr>
          <a:xfrm>
            <a:off x="320040" y="241883"/>
            <a:ext cx="8375904"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Letter Opener w/Crystal Handle and Clock 9 5/8 x 1 3/8 x 5/8"</a:t>
            </a:r>
          </a:p>
        </p:txBody>
      </p:sp>
      <p:sp>
        <p:nvSpPr>
          <p:cNvPr id="74" name="Shape 49">
            <a:extLst>
              <a:ext uri="{FF2B5EF4-FFF2-40B4-BE49-F238E27FC236}">
                <a16:creationId xmlns:a16="http://schemas.microsoft.com/office/drawing/2014/main" id="{CE012149-4EC5-1E5C-AD15-13432B11BED9}"/>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31B2BDD8-8434-3AA8-AD1C-3ED48CB05165}"/>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9E8962E-156A-438D-9F54-8FD47F74ECE5}"/>
              </a:ext>
            </a:extLst>
          </p:cNvPr>
          <p:cNvPicPr>
            <a:picLocks noChangeAspect="1"/>
          </p:cNvPicPr>
          <p:nvPr/>
        </p:nvPicPr>
        <p:blipFill>
          <a:blip r:embed="rId3"/>
          <a:stretch>
            <a:fillRect/>
          </a:stretch>
        </p:blipFill>
        <p:spPr>
          <a:xfrm>
            <a:off x="1072018" y="2270141"/>
            <a:ext cx="3220039" cy="1195250"/>
          </a:xfrm>
          <a:prstGeom prst="rect">
            <a:avLst/>
          </a:prstGeom>
        </p:spPr>
      </p:pic>
      <p:pic>
        <p:nvPicPr>
          <p:cNvPr id="57" name="Picture 56">
            <a:extLst>
              <a:ext uri="{FF2B5EF4-FFF2-40B4-BE49-F238E27FC236}">
                <a16:creationId xmlns:a16="http://schemas.microsoft.com/office/drawing/2014/main" id="{30A47FE8-9F2F-54C1-E5A1-8559791F5BE2}"/>
              </a:ext>
            </a:extLst>
          </p:cNvPr>
          <p:cNvPicPr>
            <a:picLocks noChangeAspect="1"/>
          </p:cNvPicPr>
          <p:nvPr/>
        </p:nvPicPr>
        <p:blipFill>
          <a:blip r:embed="rId4"/>
          <a:srcRect t="42000" b="19920"/>
          <a:stretch>
            <a:fillRect/>
          </a:stretch>
        </p:blipFill>
        <p:spPr>
          <a:xfrm>
            <a:off x="910884" y="4942306"/>
            <a:ext cx="1902278" cy="544652"/>
          </a:xfrm>
          <a:prstGeom prst="rect">
            <a:avLst/>
          </a:prstGeom>
        </p:spPr>
      </p:pic>
      <p:pic>
        <p:nvPicPr>
          <p:cNvPr id="59" name="Picture 58">
            <a:extLst>
              <a:ext uri="{FF2B5EF4-FFF2-40B4-BE49-F238E27FC236}">
                <a16:creationId xmlns:a16="http://schemas.microsoft.com/office/drawing/2014/main" id="{AF3790B3-0AA9-EE27-3084-11EC7819C1E1}"/>
              </a:ext>
            </a:extLst>
          </p:cNvPr>
          <p:cNvPicPr>
            <a:picLocks noChangeAspect="1"/>
          </p:cNvPicPr>
          <p:nvPr/>
        </p:nvPicPr>
        <p:blipFill>
          <a:blip r:embed="rId5"/>
          <a:srcRect t="42089" b="15711"/>
          <a:stretch>
            <a:fillRect/>
          </a:stretch>
        </p:blipFill>
        <p:spPr>
          <a:xfrm>
            <a:off x="910883" y="5526082"/>
            <a:ext cx="1900165" cy="779827"/>
          </a:xfrm>
          <a:prstGeom prst="rect">
            <a:avLst/>
          </a:prstGeom>
        </p:spPr>
      </p:pic>
      <p:pic>
        <p:nvPicPr>
          <p:cNvPr id="61" name="Picture 60">
            <a:extLst>
              <a:ext uri="{FF2B5EF4-FFF2-40B4-BE49-F238E27FC236}">
                <a16:creationId xmlns:a16="http://schemas.microsoft.com/office/drawing/2014/main" id="{D75BF536-107F-8F04-76C0-4EF14CD3CE86}"/>
              </a:ext>
            </a:extLst>
          </p:cNvPr>
          <p:cNvPicPr>
            <a:picLocks noChangeAspect="1"/>
          </p:cNvPicPr>
          <p:nvPr/>
        </p:nvPicPr>
        <p:blipFill>
          <a:blip r:embed="rId6"/>
          <a:srcRect l="27417" t="13910" r="27820" b="8496"/>
          <a:stretch>
            <a:fillRect/>
          </a:stretch>
        </p:blipFill>
        <p:spPr>
          <a:xfrm>
            <a:off x="2935171" y="4941166"/>
            <a:ext cx="1181505" cy="1365372"/>
          </a:xfrm>
          <a:prstGeom prst="rect">
            <a:avLst/>
          </a:prstGeom>
        </p:spPr>
      </p:pic>
    </p:spTree>
    <p:extLst>
      <p:ext uri="{BB962C8B-B14F-4D97-AF65-F5344CB8AC3E}">
        <p14:creationId xmlns:p14="http://schemas.microsoft.com/office/powerpoint/2010/main" val="403663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425</TotalTime>
  <Words>3422</Words>
  <Application>Microsoft Office PowerPoint</Application>
  <PresentationFormat>Widescreen</PresentationFormat>
  <Paragraphs>508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 Sensations – Promotional Product Catalog</dc:title>
  <dc:subject>PptxGenJS Presentation</dc:subject>
  <dc:creator>Crystal Sensations</dc:creator>
  <cp:lastModifiedBy>Jade Chen</cp:lastModifiedBy>
  <cp:revision>78</cp:revision>
  <dcterms:created xsi:type="dcterms:W3CDTF">2026-03-23T16:23:56Z</dcterms:created>
  <dcterms:modified xsi:type="dcterms:W3CDTF">2026-04-01T16:51:48Z</dcterms:modified>
</cp:coreProperties>
</file>